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43"/>
  </p:notesMasterIdLst>
  <p:sldIdLst>
    <p:sldId id="333" r:id="rId2"/>
    <p:sldId id="299" r:id="rId3"/>
    <p:sldId id="288" r:id="rId4"/>
    <p:sldId id="257" r:id="rId5"/>
    <p:sldId id="292" r:id="rId6"/>
    <p:sldId id="259" r:id="rId7"/>
    <p:sldId id="291" r:id="rId8"/>
    <p:sldId id="262" r:id="rId9"/>
    <p:sldId id="300" r:id="rId10"/>
    <p:sldId id="263" r:id="rId11"/>
    <p:sldId id="264" r:id="rId12"/>
    <p:sldId id="265" r:id="rId13"/>
    <p:sldId id="294" r:id="rId14"/>
    <p:sldId id="293" r:id="rId15"/>
    <p:sldId id="322" r:id="rId16"/>
    <p:sldId id="323" r:id="rId17"/>
    <p:sldId id="314" r:id="rId18"/>
    <p:sldId id="315" r:id="rId19"/>
    <p:sldId id="324" r:id="rId20"/>
    <p:sldId id="325" r:id="rId21"/>
    <p:sldId id="327" r:id="rId22"/>
    <p:sldId id="326" r:id="rId23"/>
    <p:sldId id="331" r:id="rId24"/>
    <p:sldId id="330" r:id="rId25"/>
    <p:sldId id="329" r:id="rId26"/>
    <p:sldId id="332" r:id="rId27"/>
    <p:sldId id="320" r:id="rId28"/>
    <p:sldId id="321" r:id="rId29"/>
    <p:sldId id="311" r:id="rId30"/>
    <p:sldId id="280" r:id="rId31"/>
    <p:sldId id="281" r:id="rId32"/>
    <p:sldId id="282" r:id="rId33"/>
    <p:sldId id="328" r:id="rId34"/>
    <p:sldId id="297" r:id="rId35"/>
    <p:sldId id="284" r:id="rId36"/>
    <p:sldId id="298" r:id="rId37"/>
    <p:sldId id="274" r:id="rId38"/>
    <p:sldId id="334" r:id="rId39"/>
    <p:sldId id="335" r:id="rId40"/>
    <p:sldId id="336" r:id="rId41"/>
    <p:sldId id="33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7030A0"/>
    <a:srgbClr val="7094A0"/>
    <a:srgbClr val="CFCFD1"/>
    <a:srgbClr val="E7E7E8"/>
    <a:srgbClr val="B1B1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792"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A0D2B2-5482-4DC3-AD0D-4D1DA4C8E54C}" type="datetimeFigureOut">
              <a:rPr lang="en-US" smtClean="0"/>
              <a:t>10/30/2014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CB2D66-4856-4B39-917B-7FC99F002A19}" type="slidenum">
              <a:rPr lang="en-US" smtClean="0"/>
              <a:t>‹#›</a:t>
            </a:fld>
            <a:endParaRPr lang="en-US"/>
          </a:p>
        </p:txBody>
      </p:sp>
    </p:spTree>
    <p:extLst>
      <p:ext uri="{BB962C8B-B14F-4D97-AF65-F5344CB8AC3E}">
        <p14:creationId xmlns:p14="http://schemas.microsoft.com/office/powerpoint/2010/main" val="387891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10/30/2014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593373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10/30/2014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203500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10/30/2014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9769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207014765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8740514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32313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034572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507409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896621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47555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349570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24085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058400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47878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66822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8075316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73820189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02384840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6492547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05239913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3157631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spTree>
    <p:extLst>
      <p:ext uri="{BB962C8B-B14F-4D97-AF65-F5344CB8AC3E}">
        <p14:creationId xmlns:p14="http://schemas.microsoft.com/office/powerpoint/2010/main" val="390945774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49947058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331407082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85395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73437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79196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79006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65246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622887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495330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52550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306297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iguel Castro Bio">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cstate="print"/>
          <a:srcRect/>
          <a:stretch>
            <a:fillRect/>
          </a:stretch>
        </p:blipFill>
        <p:spPr bwMode="auto">
          <a:xfrm>
            <a:off x="10591799" y="1827280"/>
            <a:ext cx="1167319" cy="1752913"/>
          </a:xfrm>
          <a:prstGeom prst="rect">
            <a:avLst/>
          </a:prstGeom>
          <a:noFill/>
          <a:ln w="12700">
            <a:solidFill>
              <a:schemeClr val="tx1"/>
            </a:solidFill>
          </a:ln>
          <a:effectLst>
            <a:reflection blurRad="12700" stA="50000" endPos="75000" dist="50800" dir="5400000" sy="-100000" algn="bl" rotWithShape="0"/>
          </a:effectLst>
        </p:spPr>
      </p:pic>
      <p:pic>
        <p:nvPicPr>
          <p:cNvPr id="4"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1800" y="228685"/>
            <a:ext cx="1167318" cy="1371431"/>
          </a:xfrm>
          <a:prstGeom prst="roundRect">
            <a:avLst>
              <a:gd name="adj" fmla="val 16667"/>
            </a:avLst>
          </a:prstGeom>
          <a:noFill/>
          <a:ln w="38100">
            <a:solidFill>
              <a:schemeClr val="tx1"/>
            </a:solidFill>
          </a:ln>
          <a:effectLst/>
        </p:spPr>
      </p:pic>
      <p:grpSp>
        <p:nvGrpSpPr>
          <p:cNvPr id="5" name="Group 18"/>
          <p:cNvGrpSpPr>
            <a:grpSpLocks/>
          </p:cNvGrpSpPr>
          <p:nvPr/>
        </p:nvGrpSpPr>
        <p:grpSpPr bwMode="auto">
          <a:xfrm>
            <a:off x="10744200" y="5053015"/>
            <a:ext cx="804334" cy="590551"/>
            <a:chOff x="2517" y="2214"/>
            <a:chExt cx="452" cy="372"/>
          </a:xfrm>
        </p:grpSpPr>
        <p:sp>
          <p:nvSpPr>
            <p:cNvPr id="6" name="Text Box 17"/>
            <p:cNvSpPr txBox="1">
              <a:spLocks noChangeArrowheads="1"/>
            </p:cNvSpPr>
            <p:nvPr/>
          </p:nvSpPr>
          <p:spPr bwMode="auto">
            <a:xfrm>
              <a:off x="2517" y="2256"/>
              <a:ext cx="452" cy="330"/>
            </a:xfrm>
            <a:prstGeom prst="rect">
              <a:avLst/>
            </a:prstGeom>
            <a:noFill/>
            <a:ln w="9525">
              <a:noFill/>
              <a:miter lim="800000"/>
              <a:headEnd/>
              <a:tailEnd/>
            </a:ln>
          </p:spPr>
          <p:txBody>
            <a:bodyPr wrap="none">
              <a:spAutoFit/>
            </a:bodyPr>
            <a:lstStyle/>
            <a:p>
              <a:pPr>
                <a:defRPr/>
              </a:pPr>
              <a:r>
                <a:rPr lang="en-US" sz="2800" dirty="0">
                  <a:solidFill>
                    <a:schemeClr val="tx1">
                      <a:lumMod val="90000"/>
                    </a:schemeClr>
                  </a:solidFill>
                </a:rPr>
                <a:t>ineta</a:t>
              </a:r>
            </a:p>
          </p:txBody>
        </p:sp>
        <p:sp>
          <p:nvSpPr>
            <p:cNvPr id="7" name="Oval 16"/>
            <p:cNvSpPr>
              <a:spLocks noChangeArrowheads="1"/>
            </p:cNvSpPr>
            <p:nvPr/>
          </p:nvSpPr>
          <p:spPr bwMode="auto">
            <a:xfrm>
              <a:off x="2532" y="2214"/>
              <a:ext cx="144" cy="144"/>
            </a:xfrm>
            <a:prstGeom prst="ellipse">
              <a:avLst/>
            </a:prstGeom>
            <a:solidFill>
              <a:srgbClr val="4682B4"/>
            </a:solidFill>
            <a:ln w="9525">
              <a:solidFill>
                <a:schemeClr val="tx1"/>
              </a:solidFill>
              <a:round/>
              <a:headEnd/>
              <a:tailEnd/>
            </a:ln>
          </p:spPr>
          <p:txBody>
            <a:bodyPr wrap="none" anchor="ctr"/>
            <a:lstStyle/>
            <a:p>
              <a:pPr>
                <a:defRPr/>
              </a:pPr>
              <a:endParaRPr lang="en-US" sz="1800"/>
            </a:p>
          </p:txBody>
        </p:sp>
      </p:grpSp>
      <p:sp>
        <p:nvSpPr>
          <p:cNvPr id="9" name="Picture 13"/>
          <p:cNvSpPr txBox="1"/>
          <p:nvPr userDrawn="1"/>
        </p:nvSpPr>
        <p:spPr>
          <a:xfrm>
            <a:off x="1016000" y="381000"/>
            <a:ext cx="5997860" cy="923330"/>
          </a:xfrm>
          <a:prstGeom prst="rect">
            <a:avLst/>
          </a:prstGeom>
          <a:noFill/>
        </p:spPr>
        <p:txBody>
          <a:bodyPr wrap="none">
            <a:spAutoFit/>
          </a:bodyPr>
          <a:lstStyle/>
          <a:p>
            <a:pPr fontAlgn="auto">
              <a:spcBef>
                <a:spcPts val="0"/>
              </a:spcBef>
              <a:spcAft>
                <a:spcPts val="0"/>
              </a:spcAft>
              <a:defRPr/>
            </a:pPr>
            <a:r>
              <a:rPr lang="en-US" sz="5400" dirty="0">
                <a:solidFill>
                  <a:schemeClr val="tx2">
                    <a:lumMod val="20000"/>
                    <a:lumOff val="80000"/>
                  </a:schemeClr>
                </a:solidFill>
                <a:effectLst>
                  <a:reflection blurRad="12700" stA="50000" endPos="75000" dist="12700" dir="5400000" sy="-100000" algn="bl" rotWithShape="0"/>
                </a:effectLst>
                <a:latin typeface="Cooper Black"/>
              </a:rPr>
              <a:t>Miguel A. Castro</a:t>
            </a:r>
          </a:p>
        </p:txBody>
      </p:sp>
      <p:sp>
        <p:nvSpPr>
          <p:cNvPr id="10" name="Text Box 19"/>
          <p:cNvSpPr txBox="1">
            <a:spLocks noChangeArrowheads="1"/>
          </p:cNvSpPr>
          <p:nvPr userDrawn="1"/>
        </p:nvSpPr>
        <p:spPr bwMode="auto">
          <a:xfrm>
            <a:off x="609600" y="1938278"/>
            <a:ext cx="6587067" cy="2862322"/>
          </a:xfrm>
          <a:prstGeom prst="rect">
            <a:avLst/>
          </a:prstGeom>
          <a:noFill/>
          <a:ln w="9525">
            <a:noFill/>
            <a:miter lim="800000"/>
            <a:headEnd/>
            <a:tailEnd/>
          </a:ln>
        </p:spPr>
        <p:txBody>
          <a:bodyPr>
            <a:spAutoFit/>
          </a:bodyPr>
          <a:lstStyle/>
          <a:p>
            <a:pPr>
              <a:buClr>
                <a:srgbClr val="4682B4"/>
              </a:buClr>
              <a:buFont typeface="Wingdings" pitchFamily="2" charset="2"/>
              <a:buChar char="Ø"/>
              <a:defRPr/>
            </a:pPr>
            <a:r>
              <a:rPr lang="en-US" sz="2000" baseline="0" dirty="0" smtClean="0">
                <a:solidFill>
                  <a:schemeClr val="tx1"/>
                </a:solidFill>
              </a:rPr>
              <a:t> Solutions Architect </a:t>
            </a:r>
            <a:r>
              <a:rPr lang="en-US" sz="2000" baseline="0" smtClean="0">
                <a:solidFill>
                  <a:schemeClr val="tx1"/>
                </a:solidFill>
              </a:rPr>
              <a:t>&amp; Trainer</a:t>
            </a:r>
          </a:p>
          <a:p>
            <a:pPr>
              <a:buClr>
                <a:srgbClr val="4682B4"/>
              </a:buClr>
              <a:buFont typeface="Wingdings" pitchFamily="2" charset="2"/>
              <a:buChar char="Ø"/>
              <a:defRPr/>
            </a:pPr>
            <a:r>
              <a:rPr lang="en-US" sz="2000" dirty="0" smtClean="0">
                <a:solidFill>
                  <a:schemeClr val="tx1"/>
                </a:solidFill>
              </a:rPr>
              <a:t> </a:t>
            </a:r>
            <a:r>
              <a:rPr lang="en-US" sz="2000" dirty="0">
                <a:solidFill>
                  <a:schemeClr val="tx1"/>
                </a:solidFill>
              </a:rPr>
              <a:t>Microsoft </a:t>
            </a:r>
            <a:r>
              <a:rPr lang="en-US" sz="2000" dirty="0" smtClean="0">
                <a:solidFill>
                  <a:schemeClr val="tx1"/>
                </a:solidFill>
              </a:rPr>
              <a:t>MVP (10 years and running!)</a:t>
            </a:r>
            <a:endParaRPr lang="en-US" sz="2000" dirty="0">
              <a:solidFill>
                <a:schemeClr val="tx1"/>
              </a:solidFill>
            </a:endParaRPr>
          </a:p>
          <a:p>
            <a:pPr>
              <a:buClr>
                <a:srgbClr val="4682B4"/>
              </a:buClr>
              <a:buFont typeface="Wingdings" pitchFamily="2" charset="2"/>
              <a:buChar char="Ø"/>
              <a:defRPr/>
            </a:pPr>
            <a:r>
              <a:rPr lang="en-US" sz="2000" dirty="0">
                <a:solidFill>
                  <a:schemeClr val="tx1"/>
                </a:solidFill>
              </a:rPr>
              <a:t> ASP Insider</a:t>
            </a:r>
          </a:p>
          <a:p>
            <a:pPr>
              <a:buClr>
                <a:srgbClr val="4682B4"/>
              </a:buClr>
              <a:buFont typeface="Wingdings" pitchFamily="2" charset="2"/>
              <a:buChar char="Ø"/>
              <a:defRPr/>
            </a:pPr>
            <a:r>
              <a:rPr lang="en-US" sz="2000" dirty="0">
                <a:solidFill>
                  <a:schemeClr val="tx1"/>
                </a:solidFill>
              </a:rPr>
              <a:t> VSX </a:t>
            </a:r>
            <a:r>
              <a:rPr lang="en-US" sz="2000" dirty="0" smtClean="0">
                <a:solidFill>
                  <a:schemeClr val="tx1"/>
                </a:solidFill>
              </a:rPr>
              <a:t>Insider</a:t>
            </a:r>
          </a:p>
          <a:p>
            <a:pPr>
              <a:buClr>
                <a:srgbClr val="4682B4"/>
              </a:buClr>
              <a:buFont typeface="Wingdings" pitchFamily="2" charset="2"/>
              <a:buChar char="Ø"/>
              <a:defRPr/>
            </a:pPr>
            <a:r>
              <a:rPr lang="en-US" sz="2000" dirty="0" smtClean="0">
                <a:solidFill>
                  <a:schemeClr val="tx1"/>
                </a:solidFill>
              </a:rPr>
              <a:t> C# Insider</a:t>
            </a:r>
          </a:p>
          <a:p>
            <a:pPr>
              <a:buClr>
                <a:srgbClr val="4682B4"/>
              </a:buClr>
              <a:buFont typeface="Wingdings" pitchFamily="2" charset="2"/>
              <a:buChar char="Ø"/>
              <a:defRPr/>
            </a:pPr>
            <a:r>
              <a:rPr lang="en-US" sz="2000" dirty="0" smtClean="0">
                <a:solidFill>
                  <a:schemeClr val="tx1"/>
                </a:solidFill>
              </a:rPr>
              <a:t> Azure Insider</a:t>
            </a:r>
            <a:endParaRPr lang="en-US" sz="2000" dirty="0">
              <a:solidFill>
                <a:schemeClr val="tx1"/>
              </a:solidFill>
            </a:endParaRPr>
          </a:p>
          <a:p>
            <a:pPr>
              <a:buClr>
                <a:srgbClr val="4682B4"/>
              </a:buClr>
              <a:buFont typeface="Wingdings" pitchFamily="2" charset="2"/>
              <a:buChar char="Ø"/>
              <a:defRPr/>
            </a:pPr>
            <a:r>
              <a:rPr lang="en-US" sz="2000" dirty="0">
                <a:solidFill>
                  <a:schemeClr val="tx1"/>
                </a:solidFill>
              </a:rPr>
              <a:t> Member of the INETA Speakers Bureau</a:t>
            </a:r>
          </a:p>
          <a:p>
            <a:pPr>
              <a:buClr>
                <a:srgbClr val="4682B4"/>
              </a:buClr>
              <a:buFont typeface="Wingdings" pitchFamily="2" charset="2"/>
              <a:buChar char="Ø"/>
              <a:defRPr/>
            </a:pPr>
            <a:r>
              <a:rPr lang="en-US" sz="2000" dirty="0">
                <a:solidFill>
                  <a:schemeClr val="tx1"/>
                </a:solidFill>
              </a:rPr>
              <a:t> Conference Speaker</a:t>
            </a:r>
          </a:p>
          <a:p>
            <a:pPr>
              <a:buClr>
                <a:srgbClr val="4682B4"/>
              </a:buClr>
              <a:buFont typeface="Wingdings" pitchFamily="2" charset="2"/>
              <a:buChar char="Ø"/>
              <a:defRPr/>
            </a:pPr>
            <a:r>
              <a:rPr lang="en-US" sz="2000" dirty="0" smtClean="0">
                <a:solidFill>
                  <a:schemeClr val="tx1"/>
                </a:solidFill>
              </a:rPr>
              <a:t>Writing code </a:t>
            </a:r>
            <a:r>
              <a:rPr lang="en-US" sz="2000" dirty="0">
                <a:solidFill>
                  <a:schemeClr val="tx1"/>
                </a:solidFill>
              </a:rPr>
              <a:t>since </a:t>
            </a:r>
            <a:r>
              <a:rPr lang="en-US" sz="2000" dirty="0" smtClean="0">
                <a:solidFill>
                  <a:schemeClr val="tx1"/>
                </a:solidFill>
              </a:rPr>
              <a:t>19</a:t>
            </a:r>
            <a:r>
              <a:rPr lang="en-US" sz="2000" baseline="0" dirty="0" smtClean="0">
                <a:solidFill>
                  <a:schemeClr val="tx1"/>
                </a:solidFill>
              </a:rPr>
              <a:t>79</a:t>
            </a:r>
            <a:endParaRPr lang="en-US" sz="2000" dirty="0">
              <a:solidFill>
                <a:schemeClr val="tx1"/>
              </a:solidFill>
            </a:endParaRPr>
          </a:p>
        </p:txBody>
      </p:sp>
      <p:sp>
        <p:nvSpPr>
          <p:cNvPr id="3" name="TextBox 2"/>
          <p:cNvSpPr txBox="1"/>
          <p:nvPr userDrawn="1"/>
        </p:nvSpPr>
        <p:spPr>
          <a:xfrm>
            <a:off x="381000" y="5016906"/>
            <a:ext cx="9876638" cy="1855893"/>
          </a:xfrm>
          <a:prstGeom prst="rect">
            <a:avLst/>
          </a:prstGeom>
          <a:noFill/>
        </p:spPr>
        <p:txBody>
          <a:bodyPr wrap="square" lIns="182880" tIns="146304" rIns="182880" bIns="146304" rtlCol="0">
            <a:spAutoFit/>
          </a:bodyPr>
          <a:lstStyle/>
          <a:p>
            <a:pPr>
              <a:lnSpc>
                <a:spcPct val="90000"/>
              </a:lnSpc>
              <a:spcAft>
                <a:spcPts val="600"/>
              </a:spcAft>
            </a:pPr>
            <a:r>
              <a:rPr lang="en-US" sz="2400" b="0" i="1" dirty="0" smtClean="0">
                <a:gradFill>
                  <a:gsLst>
                    <a:gs pos="2917">
                      <a:schemeClr val="tx1"/>
                    </a:gs>
                    <a:gs pos="30000">
                      <a:schemeClr val="tx1"/>
                    </a:gs>
                  </a:gsLst>
                  <a:lin ang="5400000" scaled="0"/>
                </a:gradFill>
              </a:rPr>
              <a:t>Author of Pluralsight courses:</a:t>
            </a:r>
          </a:p>
          <a:p>
            <a:pPr marL="342900" indent="-342900">
              <a:lnSpc>
                <a:spcPct val="90000"/>
              </a:lnSpc>
              <a:spcAft>
                <a:spcPts val="600"/>
              </a:spcAft>
              <a:buFont typeface="Arial" panose="020B0604020202020204" pitchFamily="34" charset="0"/>
              <a:buChar char="•"/>
            </a:pPr>
            <a:r>
              <a:rPr lang="en-US" sz="2400" b="1" dirty="0" smtClean="0">
                <a:gradFill>
                  <a:gsLst>
                    <a:gs pos="2917">
                      <a:schemeClr val="tx1"/>
                    </a:gs>
                    <a:gs pos="30000">
                      <a:schemeClr val="tx1"/>
                    </a:gs>
                  </a:gsLst>
                  <a:lin ang="5400000" scaled="0"/>
                </a:gradFill>
              </a:rPr>
              <a:t>Building End-to-End Multi-Client Service Oriented Applications</a:t>
            </a:r>
          </a:p>
          <a:p>
            <a:pPr marL="457200" lvl="1" indent="0">
              <a:lnSpc>
                <a:spcPct val="90000"/>
              </a:lnSpc>
              <a:spcAft>
                <a:spcPts val="600"/>
              </a:spcAft>
              <a:buFont typeface="Arial" panose="020B0604020202020204" pitchFamily="34" charset="0"/>
              <a:buNone/>
            </a:pPr>
            <a:r>
              <a:rPr lang="en-US" sz="2000" b="1" i="1" dirty="0" smtClean="0">
                <a:gradFill>
                  <a:gsLst>
                    <a:gs pos="2917">
                      <a:schemeClr val="tx1"/>
                    </a:gs>
                    <a:gs pos="30000">
                      <a:schemeClr val="tx1"/>
                    </a:gs>
                  </a:gsLst>
                  <a:lin ang="5400000" scaled="0"/>
                </a:gradFill>
              </a:rPr>
              <a:t>Knockout &amp; Angular Editions</a:t>
            </a:r>
          </a:p>
          <a:p>
            <a:pPr marL="342900" indent="-342900">
              <a:lnSpc>
                <a:spcPct val="90000"/>
              </a:lnSpc>
              <a:spcAft>
                <a:spcPts val="600"/>
              </a:spcAft>
              <a:buFont typeface="Arial" panose="020B0604020202020204" pitchFamily="34" charset="0"/>
              <a:buChar char="•"/>
            </a:pPr>
            <a:r>
              <a:rPr lang="en-US" sz="2400" b="1" dirty="0" smtClean="0">
                <a:gradFill>
                  <a:gsLst>
                    <a:gs pos="2917">
                      <a:schemeClr val="tx1"/>
                    </a:gs>
                    <a:gs pos="30000">
                      <a:schemeClr val="tx1"/>
                    </a:gs>
                  </a:gsLst>
                  <a:lin ang="5400000" scaled="0"/>
                </a:gradFill>
              </a:rPr>
              <a:t>Developing</a:t>
            </a:r>
            <a:r>
              <a:rPr lang="en-US" sz="2400" b="1" baseline="0" dirty="0" smtClean="0">
                <a:gradFill>
                  <a:gsLst>
                    <a:gs pos="2917">
                      <a:schemeClr val="tx1"/>
                    </a:gs>
                    <a:gs pos="30000">
                      <a:schemeClr val="tx1"/>
                    </a:gs>
                  </a:gsLst>
                  <a:lin ang="5400000" scaled="0"/>
                </a:gradFill>
              </a:rPr>
              <a:t> Extensible Software</a:t>
            </a:r>
            <a:endParaRPr lang="en-US" sz="2400" b="1"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4830179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591529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28077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0615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157367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0325470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2576518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471222581"/>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www.microsoft.com/learning" TargetMode="External"/><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hyperlink" Target="http://channel9.msdn.com/Events/TechEd" TargetMode="External"/><Relationship Id="rId5" Type="http://schemas.openxmlformats.org/officeDocument/2006/relationships/hyperlink" Target="http://microsoft.com/technet" TargetMode="External"/><Relationship Id="rId4" Type="http://schemas.openxmlformats.org/officeDocument/2006/relationships/hyperlink" Target="http://microsoft.com/msd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5.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6323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69239" y="1570177"/>
            <a:ext cx="11653523" cy="3672224"/>
          </a:xfrm>
        </p:spPr>
        <p:txBody>
          <a:bodyPr/>
          <a:lstStyle/>
          <a:p>
            <a:r>
              <a:rPr lang="en-US" dirty="0" smtClean="0"/>
              <a:t>An architectural pattern designed to easily satisfy a class’ dependencies</a:t>
            </a:r>
          </a:p>
          <a:p>
            <a:pPr lvl="1"/>
            <a:r>
              <a:rPr lang="en-US" dirty="0" smtClean="0"/>
              <a:t>Allows us to write decoupled code</a:t>
            </a:r>
          </a:p>
          <a:p>
            <a:pPr lvl="1"/>
            <a:r>
              <a:rPr lang="en-US" dirty="0" smtClean="0"/>
              <a:t>Facilitate testability</a:t>
            </a:r>
          </a:p>
          <a:p>
            <a:pPr lvl="1"/>
            <a:r>
              <a:rPr lang="en-US" dirty="0" smtClean="0"/>
              <a:t>Ease deployment of components</a:t>
            </a:r>
          </a:p>
          <a:p>
            <a:r>
              <a:rPr lang="en-US" dirty="0" smtClean="0"/>
              <a:t>Typically implemented with the aid of an object container</a:t>
            </a:r>
            <a:endParaRPr lang="en-US" dirty="0"/>
          </a:p>
        </p:txBody>
      </p:sp>
      <p:sp>
        <p:nvSpPr>
          <p:cNvPr id="4" name="Title 3"/>
          <p:cNvSpPr>
            <a:spLocks noGrp="1"/>
          </p:cNvSpPr>
          <p:nvPr>
            <p:ph type="title"/>
          </p:nvPr>
        </p:nvSpPr>
        <p:spPr/>
        <p:txBody>
          <a:bodyPr/>
          <a:lstStyle/>
          <a:p>
            <a:r>
              <a:rPr lang="en-US" dirty="0" smtClean="0"/>
              <a:t>What is Dependency Injection</a:t>
            </a:r>
            <a:endParaRPr lang="en-US" dirty="0"/>
          </a:p>
        </p:txBody>
      </p:sp>
    </p:spTree>
    <p:extLst>
      <p:ext uri="{BB962C8B-B14F-4D97-AF65-F5344CB8AC3E}">
        <p14:creationId xmlns:p14="http://schemas.microsoft.com/office/powerpoint/2010/main" val="29283259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70177"/>
            <a:ext cx="11653523" cy="3527441"/>
          </a:xfrm>
        </p:spPr>
        <p:txBody>
          <a:bodyPr/>
          <a:lstStyle/>
          <a:p>
            <a:r>
              <a:rPr lang="en-US" dirty="0" smtClean="0"/>
              <a:t>A repository for definitions typically relating an abstraction to a concrete class</a:t>
            </a:r>
          </a:p>
          <a:p>
            <a:r>
              <a:rPr lang="en-US" dirty="0" smtClean="0"/>
              <a:t>Core functionality</a:t>
            </a:r>
          </a:p>
          <a:p>
            <a:pPr lvl="1"/>
            <a:r>
              <a:rPr lang="en-US" dirty="0" smtClean="0"/>
              <a:t>Provide facility for registering classes</a:t>
            </a:r>
          </a:p>
          <a:p>
            <a:pPr lvl="2"/>
            <a:r>
              <a:rPr lang="en-US" dirty="0" smtClean="0"/>
              <a:t>Usually related to interfaces</a:t>
            </a:r>
          </a:p>
          <a:p>
            <a:pPr lvl="1"/>
            <a:r>
              <a:rPr lang="en-US" dirty="0" smtClean="0"/>
              <a:t>Provide facility for resolving a request</a:t>
            </a:r>
          </a:p>
          <a:p>
            <a:pPr lvl="2"/>
            <a:r>
              <a:rPr lang="en-US" dirty="0" smtClean="0"/>
              <a:t>Usually from a given interface (not always)</a:t>
            </a:r>
          </a:p>
        </p:txBody>
      </p:sp>
      <p:sp>
        <p:nvSpPr>
          <p:cNvPr id="2" name="Title 1"/>
          <p:cNvSpPr>
            <a:spLocks noGrp="1"/>
          </p:cNvSpPr>
          <p:nvPr>
            <p:ph type="title"/>
          </p:nvPr>
        </p:nvSpPr>
        <p:spPr/>
        <p:txBody>
          <a:bodyPr/>
          <a:lstStyle/>
          <a:p>
            <a:r>
              <a:rPr lang="en-US" dirty="0" smtClean="0"/>
              <a:t>The DI Container</a:t>
            </a:r>
            <a:endParaRPr lang="en-US" dirty="0"/>
          </a:p>
        </p:txBody>
      </p:sp>
    </p:spTree>
    <p:extLst>
      <p:ext uri="{BB962C8B-B14F-4D97-AF65-F5344CB8AC3E}">
        <p14:creationId xmlns:p14="http://schemas.microsoft.com/office/powerpoint/2010/main" val="78759770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70177"/>
            <a:ext cx="11653523" cy="4602023"/>
          </a:xfrm>
        </p:spPr>
        <p:txBody>
          <a:bodyPr>
            <a:noAutofit/>
          </a:bodyPr>
          <a:lstStyle/>
          <a:p>
            <a:r>
              <a:rPr lang="en-US" dirty="0" smtClean="0"/>
              <a:t>Recursively resolves dependencies</a:t>
            </a:r>
          </a:p>
          <a:p>
            <a:r>
              <a:rPr lang="en-US" dirty="0" smtClean="0"/>
              <a:t>Injected interface variables</a:t>
            </a:r>
          </a:p>
          <a:p>
            <a:pPr lvl="1"/>
            <a:r>
              <a:rPr lang="en-US" dirty="0" smtClean="0"/>
              <a:t>Constructor (usual)</a:t>
            </a:r>
          </a:p>
          <a:p>
            <a:pPr lvl="1"/>
            <a:r>
              <a:rPr lang="en-US" dirty="0" smtClean="0"/>
              <a:t>Property</a:t>
            </a:r>
          </a:p>
          <a:p>
            <a:r>
              <a:rPr lang="en-US" dirty="0" smtClean="0"/>
              <a:t>Requesting one class (from container) starts chain reaction</a:t>
            </a:r>
          </a:p>
        </p:txBody>
      </p:sp>
      <p:sp>
        <p:nvSpPr>
          <p:cNvPr id="2" name="Title 1"/>
          <p:cNvSpPr>
            <a:spLocks noGrp="1"/>
          </p:cNvSpPr>
          <p:nvPr>
            <p:ph type="title"/>
          </p:nvPr>
        </p:nvSpPr>
        <p:spPr/>
        <p:txBody>
          <a:bodyPr/>
          <a:lstStyle/>
          <a:p>
            <a:r>
              <a:rPr lang="en-US" dirty="0" smtClean="0"/>
              <a:t>The DI Container</a:t>
            </a:r>
            <a:endParaRPr lang="en-US" dirty="0"/>
          </a:p>
        </p:txBody>
      </p:sp>
    </p:spTree>
    <p:extLst>
      <p:ext uri="{BB962C8B-B14F-4D97-AF65-F5344CB8AC3E}">
        <p14:creationId xmlns:p14="http://schemas.microsoft.com/office/powerpoint/2010/main" val="382576586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38456"/>
            <a:ext cx="11653523" cy="4709944"/>
          </a:xfrm>
        </p:spPr>
        <p:txBody>
          <a:bodyPr/>
          <a:lstStyle/>
          <a:p>
            <a:r>
              <a:rPr lang="en-US" dirty="0" smtClean="0"/>
              <a:t>Unity</a:t>
            </a:r>
          </a:p>
          <a:p>
            <a:r>
              <a:rPr lang="en-US" dirty="0" err="1" smtClean="0"/>
              <a:t>Ninject</a:t>
            </a:r>
            <a:endParaRPr lang="en-US" dirty="0" smtClean="0"/>
          </a:p>
          <a:p>
            <a:r>
              <a:rPr lang="en-US" dirty="0" smtClean="0"/>
              <a:t>Castle Windsor</a:t>
            </a:r>
          </a:p>
          <a:p>
            <a:r>
              <a:rPr lang="en-US" dirty="0" err="1" smtClean="0"/>
              <a:t>StructureMap</a:t>
            </a:r>
            <a:endParaRPr lang="en-US" dirty="0" smtClean="0"/>
          </a:p>
          <a:p>
            <a:r>
              <a:rPr lang="en-US" dirty="0" err="1" smtClean="0"/>
              <a:t>AutoFac</a:t>
            </a:r>
            <a:r>
              <a:rPr lang="en-US" dirty="0" smtClean="0"/>
              <a:t> *</a:t>
            </a:r>
          </a:p>
          <a:p>
            <a:r>
              <a:rPr lang="en-US" dirty="0" err="1" smtClean="0"/>
              <a:t>MEF</a:t>
            </a:r>
            <a:endParaRPr lang="en-US" dirty="0" smtClean="0"/>
          </a:p>
          <a:p>
            <a:r>
              <a:rPr lang="en-US" dirty="0" err="1" smtClean="0"/>
              <a:t>Spring.NET</a:t>
            </a:r>
            <a:endParaRPr lang="en-US" dirty="0"/>
          </a:p>
        </p:txBody>
      </p:sp>
      <p:sp>
        <p:nvSpPr>
          <p:cNvPr id="2" name="Title 1"/>
          <p:cNvSpPr>
            <a:spLocks noGrp="1"/>
          </p:cNvSpPr>
          <p:nvPr>
            <p:ph type="title"/>
          </p:nvPr>
        </p:nvSpPr>
        <p:spPr/>
        <p:txBody>
          <a:bodyPr/>
          <a:lstStyle/>
          <a:p>
            <a:r>
              <a:rPr lang="en-US" dirty="0" smtClean="0"/>
              <a:t>Available Containers</a:t>
            </a:r>
            <a:endParaRPr lang="en-US" dirty="0"/>
          </a:p>
        </p:txBody>
      </p:sp>
    </p:spTree>
    <p:extLst>
      <p:ext uri="{BB962C8B-B14F-4D97-AF65-F5344CB8AC3E}">
        <p14:creationId xmlns:p14="http://schemas.microsoft.com/office/powerpoint/2010/main" val="35011190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
            </a:r>
            <a:r>
              <a:rPr lang="en-US" dirty="0" smtClean="0"/>
              <a:t>emo 1</a:t>
            </a:r>
            <a:endParaRPr lang="en-US" dirty="0"/>
          </a:p>
        </p:txBody>
      </p:sp>
      <p:sp>
        <p:nvSpPr>
          <p:cNvPr id="5" name="Text Placeholder 4"/>
          <p:cNvSpPr>
            <a:spLocks noGrp="1"/>
          </p:cNvSpPr>
          <p:nvPr>
            <p:ph type="body" sz="quarter" idx="12"/>
          </p:nvPr>
        </p:nvSpPr>
        <p:spPr/>
        <p:txBody>
          <a:bodyPr/>
          <a:lstStyle/>
          <a:p>
            <a:r>
              <a:rPr lang="en-US" dirty="0" smtClean="0"/>
              <a:t>Using the DI Container</a:t>
            </a:r>
          </a:p>
        </p:txBody>
      </p:sp>
    </p:spTree>
    <p:extLst>
      <p:ext uri="{BB962C8B-B14F-4D97-AF65-F5344CB8AC3E}">
        <p14:creationId xmlns:p14="http://schemas.microsoft.com/office/powerpoint/2010/main" val="3179791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DI Techniques</a:t>
            </a:r>
            <a:endParaRPr lang="en-US" dirty="0"/>
          </a:p>
        </p:txBody>
      </p:sp>
    </p:spTree>
    <p:extLst>
      <p:ext uri="{BB962C8B-B14F-4D97-AF65-F5344CB8AC3E}">
        <p14:creationId xmlns:p14="http://schemas.microsoft.com/office/powerpoint/2010/main" val="136427673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394647"/>
          </a:xfrm>
        </p:spPr>
        <p:txBody>
          <a:bodyPr/>
          <a:lstStyle/>
          <a:p>
            <a:r>
              <a:rPr lang="en-US" dirty="0" smtClean="0"/>
              <a:t>Sometimes a class receives many injections</a:t>
            </a:r>
          </a:p>
          <a:p>
            <a:r>
              <a:rPr lang="en-US" dirty="0" smtClean="0"/>
              <a:t>May need only a few (or one), depending on method called</a:t>
            </a:r>
          </a:p>
          <a:p>
            <a:pPr lvl="1"/>
            <a:r>
              <a:rPr lang="en-US" dirty="0" smtClean="0"/>
              <a:t>Services or Business engines receiving Data Repositories</a:t>
            </a:r>
          </a:p>
          <a:p>
            <a:r>
              <a:rPr lang="en-US" dirty="0" smtClean="0"/>
              <a:t>Can use locator to obtain instance from container</a:t>
            </a:r>
          </a:p>
          <a:p>
            <a:pPr lvl="1"/>
            <a:r>
              <a:rPr lang="en-US" dirty="0" smtClean="0"/>
              <a:t>Service locator ensures testability (or abstract factory)</a:t>
            </a:r>
            <a:endParaRPr lang="en-US" dirty="0"/>
          </a:p>
        </p:txBody>
      </p:sp>
      <p:sp>
        <p:nvSpPr>
          <p:cNvPr id="3" name="Title 2"/>
          <p:cNvSpPr>
            <a:spLocks noGrp="1"/>
          </p:cNvSpPr>
          <p:nvPr>
            <p:ph type="title"/>
          </p:nvPr>
        </p:nvSpPr>
        <p:spPr/>
        <p:txBody>
          <a:bodyPr/>
          <a:lstStyle/>
          <a:p>
            <a:r>
              <a:rPr lang="en-US" dirty="0" smtClean="0"/>
              <a:t>On-Demand Instances</a:t>
            </a:r>
            <a:endParaRPr lang="en-US" dirty="0"/>
          </a:p>
        </p:txBody>
      </p:sp>
    </p:spTree>
    <p:extLst>
      <p:ext uri="{BB962C8B-B14F-4D97-AF65-F5344CB8AC3E}">
        <p14:creationId xmlns:p14="http://schemas.microsoft.com/office/powerpoint/2010/main" val="65674256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248308"/>
          </a:xfrm>
        </p:spPr>
        <p:txBody>
          <a:bodyPr/>
          <a:lstStyle/>
          <a:p>
            <a:r>
              <a:rPr lang="en-US" dirty="0" smtClean="0"/>
              <a:t>Class used to obtain instance of another class</a:t>
            </a:r>
          </a:p>
          <a:p>
            <a:pPr lvl="1"/>
            <a:r>
              <a:rPr lang="en-US" dirty="0" smtClean="0"/>
              <a:t>Wraps the access to DI container</a:t>
            </a:r>
          </a:p>
          <a:p>
            <a:pPr lvl="1"/>
            <a:r>
              <a:rPr lang="en-US" dirty="0" smtClean="0"/>
              <a:t>Marker interface (for resolved classes) can be added for generic-constraint (</a:t>
            </a:r>
            <a:r>
              <a:rPr lang="en-US" dirty="0" err="1" smtClean="0"/>
              <a:t>IProcessor</a:t>
            </a:r>
            <a:r>
              <a:rPr lang="en-US" dirty="0" smtClean="0"/>
              <a:t>)</a:t>
            </a:r>
          </a:p>
          <a:p>
            <a:pPr lvl="1"/>
            <a:r>
              <a:rPr lang="en-US" dirty="0" smtClean="0"/>
              <a:t>Locator class itself abstracted and injected into consumer</a:t>
            </a:r>
            <a:endParaRPr lang="en-US" dirty="0"/>
          </a:p>
        </p:txBody>
      </p:sp>
      <p:sp>
        <p:nvSpPr>
          <p:cNvPr id="3" name="Title 2"/>
          <p:cNvSpPr>
            <a:spLocks noGrp="1"/>
          </p:cNvSpPr>
          <p:nvPr>
            <p:ph type="title"/>
          </p:nvPr>
        </p:nvSpPr>
        <p:spPr/>
        <p:txBody>
          <a:bodyPr/>
          <a:lstStyle/>
          <a:p>
            <a:r>
              <a:rPr lang="en-US" dirty="0" smtClean="0"/>
              <a:t>Service Locator</a:t>
            </a:r>
            <a:endParaRPr lang="en-US" dirty="0"/>
          </a:p>
        </p:txBody>
      </p:sp>
    </p:spTree>
    <p:extLst>
      <p:ext uri="{BB962C8B-B14F-4D97-AF65-F5344CB8AC3E}">
        <p14:creationId xmlns:p14="http://schemas.microsoft.com/office/powerpoint/2010/main" val="56850898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
            </a:r>
            <a:r>
              <a:rPr lang="en-US" dirty="0" smtClean="0"/>
              <a:t>emo 2</a:t>
            </a:r>
            <a:endParaRPr lang="en-US" dirty="0"/>
          </a:p>
        </p:txBody>
      </p:sp>
      <p:sp>
        <p:nvSpPr>
          <p:cNvPr id="5" name="Text Placeholder 4"/>
          <p:cNvSpPr>
            <a:spLocks noGrp="1"/>
          </p:cNvSpPr>
          <p:nvPr>
            <p:ph type="body" sz="quarter" idx="12"/>
          </p:nvPr>
        </p:nvSpPr>
        <p:spPr>
          <a:xfrm>
            <a:off x="269239" y="3877277"/>
            <a:ext cx="9103361" cy="1793881"/>
          </a:xfrm>
        </p:spPr>
        <p:txBody>
          <a:bodyPr/>
          <a:lstStyle/>
          <a:p>
            <a:r>
              <a:rPr lang="en-US" dirty="0" smtClean="0"/>
              <a:t>Using service locator</a:t>
            </a:r>
          </a:p>
        </p:txBody>
      </p:sp>
    </p:spTree>
    <p:extLst>
      <p:ext uri="{BB962C8B-B14F-4D97-AF65-F5344CB8AC3E}">
        <p14:creationId xmlns:p14="http://schemas.microsoft.com/office/powerpoint/2010/main" val="120434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29190"/>
          </a:xfrm>
        </p:spPr>
        <p:txBody>
          <a:bodyPr/>
          <a:lstStyle/>
          <a:p>
            <a:r>
              <a:rPr lang="en-US" dirty="0" smtClean="0"/>
              <a:t>Transient is typically default for most containers</a:t>
            </a:r>
          </a:p>
          <a:p>
            <a:pPr lvl="1"/>
            <a:r>
              <a:rPr lang="en-US" dirty="0" smtClean="0"/>
              <a:t>Not </a:t>
            </a:r>
            <a:r>
              <a:rPr lang="en-US" dirty="0" err="1" smtClean="0"/>
              <a:t>MEF</a:t>
            </a:r>
            <a:endParaRPr lang="en-US" dirty="0"/>
          </a:p>
          <a:p>
            <a:pPr lvl="1"/>
            <a:r>
              <a:rPr lang="en-US" dirty="0" smtClean="0"/>
              <a:t>Resolved instance kept until parent goes away</a:t>
            </a:r>
          </a:p>
          <a:p>
            <a:r>
              <a:rPr lang="en-US" dirty="0" smtClean="0"/>
              <a:t>Singleton (shared) kept around until container goes away</a:t>
            </a:r>
          </a:p>
          <a:p>
            <a:pPr lvl="1"/>
            <a:r>
              <a:rPr lang="en-US" dirty="0" smtClean="0"/>
              <a:t>Every resolve request results in same instance</a:t>
            </a:r>
            <a:endParaRPr lang="en-US" dirty="0"/>
          </a:p>
        </p:txBody>
      </p:sp>
      <p:sp>
        <p:nvSpPr>
          <p:cNvPr id="3" name="Title 2"/>
          <p:cNvSpPr>
            <a:spLocks noGrp="1"/>
          </p:cNvSpPr>
          <p:nvPr>
            <p:ph type="title"/>
          </p:nvPr>
        </p:nvSpPr>
        <p:spPr/>
        <p:txBody>
          <a:bodyPr/>
          <a:lstStyle/>
          <a:p>
            <a:r>
              <a:rPr lang="en-US" dirty="0" smtClean="0"/>
              <a:t>Instance Lifetime</a:t>
            </a:r>
            <a:endParaRPr lang="en-US" dirty="0"/>
          </a:p>
        </p:txBody>
      </p:sp>
    </p:spTree>
    <p:extLst>
      <p:ext uri="{BB962C8B-B14F-4D97-AF65-F5344CB8AC3E}">
        <p14:creationId xmlns:p14="http://schemas.microsoft.com/office/powerpoint/2010/main" val="2071849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Deep Dive Into Dependency Injection and Writing Decoupled Quality and Testable Code</a:t>
            </a:r>
          </a:p>
        </p:txBody>
      </p:sp>
      <p:sp>
        <p:nvSpPr>
          <p:cNvPr id="3" name="Text Placeholder 2"/>
          <p:cNvSpPr>
            <a:spLocks noGrp="1"/>
          </p:cNvSpPr>
          <p:nvPr>
            <p:ph type="body" sz="quarter" idx="14"/>
          </p:nvPr>
        </p:nvSpPr>
        <p:spPr>
          <a:xfrm>
            <a:off x="269240" y="4572000"/>
            <a:ext cx="5901462" cy="1143000"/>
          </a:xfrm>
        </p:spPr>
        <p:txBody>
          <a:bodyPr anchor="b" anchorCtr="0"/>
          <a:lstStyle/>
          <a:p>
            <a:r>
              <a:rPr lang="en-US" sz="2800" dirty="0"/>
              <a:t>Miguel A. Castro </a:t>
            </a:r>
            <a:r>
              <a:rPr lang="en-US" sz="2800" dirty="0" smtClean="0"/>
              <a:t>| @miguelcastro67</a:t>
            </a:r>
            <a:endParaRPr lang="en-US" sz="2800" dirty="0"/>
          </a:p>
        </p:txBody>
      </p:sp>
    </p:spTree>
    <p:extLst>
      <p:ext uri="{BB962C8B-B14F-4D97-AF65-F5344CB8AC3E}">
        <p14:creationId xmlns:p14="http://schemas.microsoft.com/office/powerpoint/2010/main" val="4158322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249864"/>
          </a:xfrm>
        </p:spPr>
        <p:txBody>
          <a:bodyPr/>
          <a:lstStyle/>
          <a:p>
            <a:r>
              <a:rPr lang="en-US" dirty="0" smtClean="0"/>
              <a:t>DI containers hold onto resolved instances</a:t>
            </a:r>
          </a:p>
          <a:p>
            <a:pPr lvl="1"/>
            <a:r>
              <a:rPr lang="en-US" dirty="0" smtClean="0"/>
              <a:t>Don’t really know when you called Dispose on them</a:t>
            </a:r>
          </a:p>
          <a:p>
            <a:r>
              <a:rPr lang="en-US" dirty="0" smtClean="0"/>
              <a:t>Released when container is disposed</a:t>
            </a:r>
          </a:p>
          <a:p>
            <a:pPr lvl="1"/>
            <a:r>
              <a:rPr lang="en-US" dirty="0" smtClean="0"/>
              <a:t>Usually equates to application termination</a:t>
            </a:r>
          </a:p>
          <a:p>
            <a:r>
              <a:rPr lang="en-US" dirty="0" smtClean="0"/>
              <a:t>Some contexts require more release control</a:t>
            </a:r>
          </a:p>
          <a:p>
            <a:pPr lvl="1"/>
            <a:r>
              <a:rPr lang="en-US" dirty="0" smtClean="0"/>
              <a:t>Web context</a:t>
            </a:r>
          </a:p>
        </p:txBody>
      </p:sp>
      <p:sp>
        <p:nvSpPr>
          <p:cNvPr id="3" name="Title 2"/>
          <p:cNvSpPr>
            <a:spLocks noGrp="1"/>
          </p:cNvSpPr>
          <p:nvPr>
            <p:ph type="title"/>
          </p:nvPr>
        </p:nvSpPr>
        <p:spPr/>
        <p:txBody>
          <a:bodyPr/>
          <a:lstStyle/>
          <a:p>
            <a:r>
              <a:rPr lang="en-US" dirty="0" smtClean="0"/>
              <a:t>Disposable Components</a:t>
            </a:r>
            <a:endParaRPr lang="en-US" dirty="0"/>
          </a:p>
        </p:txBody>
      </p:sp>
    </p:spTree>
    <p:extLst>
      <p:ext uri="{BB962C8B-B14F-4D97-AF65-F5344CB8AC3E}">
        <p14:creationId xmlns:p14="http://schemas.microsoft.com/office/powerpoint/2010/main" val="101312787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984407"/>
          </a:xfrm>
        </p:spPr>
        <p:txBody>
          <a:bodyPr/>
          <a:lstStyle/>
          <a:p>
            <a:r>
              <a:rPr lang="en-US" dirty="0" smtClean="0"/>
              <a:t>Some containers offer help</a:t>
            </a:r>
          </a:p>
          <a:p>
            <a:pPr lvl="1"/>
            <a:r>
              <a:rPr lang="en-US" dirty="0" smtClean="0"/>
              <a:t>Autofac is great for this</a:t>
            </a:r>
          </a:p>
          <a:p>
            <a:pPr lvl="1"/>
            <a:r>
              <a:rPr lang="en-US" dirty="0" err="1" smtClean="0"/>
              <a:t>ILifetimeScope</a:t>
            </a:r>
            <a:r>
              <a:rPr lang="en-US" dirty="0" smtClean="0"/>
              <a:t> creation </a:t>
            </a:r>
            <a:r>
              <a:rPr lang="en-US" dirty="0" err="1" smtClean="0"/>
              <a:t>fom</a:t>
            </a:r>
            <a:r>
              <a:rPr lang="en-US" dirty="0" smtClean="0"/>
              <a:t> container</a:t>
            </a:r>
          </a:p>
          <a:p>
            <a:pPr lvl="1"/>
            <a:r>
              <a:rPr lang="en-US" dirty="0" err="1" smtClean="0"/>
              <a:t>InstancePerLifetimeScope</a:t>
            </a:r>
            <a:r>
              <a:rPr lang="en-US" dirty="0" smtClean="0"/>
              <a:t> / </a:t>
            </a:r>
            <a:r>
              <a:rPr lang="en-US" dirty="0" err="1" smtClean="0"/>
              <a:t>InstancePerRequest</a:t>
            </a:r>
            <a:r>
              <a:rPr lang="en-US" dirty="0"/>
              <a:t> </a:t>
            </a:r>
            <a:r>
              <a:rPr lang="en-US" dirty="0" smtClean="0"/>
              <a:t>upon registration</a:t>
            </a:r>
          </a:p>
          <a:p>
            <a:pPr lvl="1"/>
            <a:r>
              <a:rPr lang="en-US" dirty="0" smtClean="0"/>
              <a:t>Automatically happens in </a:t>
            </a:r>
            <a:r>
              <a:rPr lang="en-US" dirty="0" err="1" smtClean="0"/>
              <a:t>MVC</a:t>
            </a:r>
            <a:r>
              <a:rPr lang="en-US" dirty="0"/>
              <a:t> </a:t>
            </a:r>
            <a:r>
              <a:rPr lang="en-US" dirty="0" smtClean="0"/>
              <a:t>Autofac dependency resolver</a:t>
            </a:r>
          </a:p>
          <a:p>
            <a:r>
              <a:rPr lang="en-US" dirty="0" smtClean="0"/>
              <a:t>Others require a sub-container hack</a:t>
            </a:r>
            <a:endParaRPr lang="en-US" dirty="0"/>
          </a:p>
        </p:txBody>
      </p:sp>
      <p:sp>
        <p:nvSpPr>
          <p:cNvPr id="3" name="Title 2"/>
          <p:cNvSpPr>
            <a:spLocks noGrp="1"/>
          </p:cNvSpPr>
          <p:nvPr>
            <p:ph type="title"/>
          </p:nvPr>
        </p:nvSpPr>
        <p:spPr/>
        <p:txBody>
          <a:bodyPr/>
          <a:lstStyle/>
          <a:p>
            <a:r>
              <a:rPr lang="en-US" dirty="0" smtClean="0"/>
              <a:t>Disposable Components</a:t>
            </a:r>
            <a:endParaRPr lang="en-US" dirty="0"/>
          </a:p>
        </p:txBody>
      </p:sp>
    </p:spTree>
    <p:extLst>
      <p:ext uri="{BB962C8B-B14F-4D97-AF65-F5344CB8AC3E}">
        <p14:creationId xmlns:p14="http://schemas.microsoft.com/office/powerpoint/2010/main" val="234796726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
            </a:r>
            <a:r>
              <a:rPr lang="en-US" dirty="0" smtClean="0"/>
              <a:t>emo 3</a:t>
            </a:r>
            <a:endParaRPr lang="en-US" dirty="0"/>
          </a:p>
        </p:txBody>
      </p:sp>
      <p:sp>
        <p:nvSpPr>
          <p:cNvPr id="5" name="Text Placeholder 4"/>
          <p:cNvSpPr>
            <a:spLocks noGrp="1"/>
          </p:cNvSpPr>
          <p:nvPr>
            <p:ph type="body" sz="quarter" idx="12"/>
          </p:nvPr>
        </p:nvSpPr>
        <p:spPr/>
        <p:txBody>
          <a:bodyPr/>
          <a:lstStyle/>
          <a:p>
            <a:r>
              <a:rPr lang="en-US" dirty="0" smtClean="0"/>
              <a:t>Singleton &amp; Lifetime Scope control</a:t>
            </a:r>
          </a:p>
        </p:txBody>
      </p:sp>
    </p:spTree>
    <p:extLst>
      <p:ext uri="{BB962C8B-B14F-4D97-AF65-F5344CB8AC3E}">
        <p14:creationId xmlns:p14="http://schemas.microsoft.com/office/powerpoint/2010/main" val="419970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17072"/>
          </a:xfrm>
        </p:spPr>
        <p:txBody>
          <a:bodyPr/>
          <a:lstStyle/>
          <a:p>
            <a:r>
              <a:rPr lang="en-US" dirty="0" smtClean="0"/>
              <a:t>Vary from container to container</a:t>
            </a:r>
          </a:p>
          <a:p>
            <a:r>
              <a:rPr lang="en-US" dirty="0" smtClean="0"/>
              <a:t>Most offer discovery registration</a:t>
            </a:r>
          </a:p>
          <a:p>
            <a:pPr lvl="1"/>
            <a:r>
              <a:rPr lang="en-US" dirty="0" smtClean="0"/>
              <a:t>Assembly scanning</a:t>
            </a:r>
          </a:p>
          <a:p>
            <a:r>
              <a:rPr lang="en-US" dirty="0" smtClean="0"/>
              <a:t>Some containers offer rich DSL</a:t>
            </a:r>
          </a:p>
          <a:p>
            <a:r>
              <a:rPr lang="en-US" dirty="0" smtClean="0"/>
              <a:t>Other features include Configuration definition</a:t>
            </a:r>
            <a:endParaRPr lang="en-US" dirty="0"/>
          </a:p>
        </p:txBody>
      </p:sp>
      <p:sp>
        <p:nvSpPr>
          <p:cNvPr id="3" name="Title 2"/>
          <p:cNvSpPr>
            <a:spLocks noGrp="1"/>
          </p:cNvSpPr>
          <p:nvPr>
            <p:ph type="title"/>
          </p:nvPr>
        </p:nvSpPr>
        <p:spPr/>
        <p:txBody>
          <a:bodyPr/>
          <a:lstStyle/>
          <a:p>
            <a:r>
              <a:rPr lang="en-US" dirty="0" smtClean="0"/>
              <a:t>Advanced Registration Feature</a:t>
            </a:r>
            <a:endParaRPr lang="en-US" dirty="0"/>
          </a:p>
        </p:txBody>
      </p:sp>
    </p:spTree>
    <p:extLst>
      <p:ext uri="{BB962C8B-B14F-4D97-AF65-F5344CB8AC3E}">
        <p14:creationId xmlns:p14="http://schemas.microsoft.com/office/powerpoint/2010/main" val="334998030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
            </a:r>
            <a:r>
              <a:rPr lang="en-US" dirty="0" smtClean="0"/>
              <a:t>emo 4 &amp; 5</a:t>
            </a:r>
            <a:endParaRPr lang="en-US" dirty="0"/>
          </a:p>
        </p:txBody>
      </p:sp>
      <p:sp>
        <p:nvSpPr>
          <p:cNvPr id="5" name="Text Placeholder 4"/>
          <p:cNvSpPr>
            <a:spLocks noGrp="1"/>
          </p:cNvSpPr>
          <p:nvPr>
            <p:ph type="body" sz="quarter" idx="12"/>
          </p:nvPr>
        </p:nvSpPr>
        <p:spPr/>
        <p:txBody>
          <a:bodyPr/>
          <a:lstStyle/>
          <a:p>
            <a:r>
              <a:rPr lang="en-US" dirty="0" smtClean="0"/>
              <a:t>Assembly scanning &amp; Module usage</a:t>
            </a:r>
          </a:p>
        </p:txBody>
      </p:sp>
    </p:spTree>
    <p:extLst>
      <p:ext uri="{BB962C8B-B14F-4D97-AF65-F5344CB8AC3E}">
        <p14:creationId xmlns:p14="http://schemas.microsoft.com/office/powerpoint/2010/main" val="12499751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851614"/>
          </a:xfrm>
        </p:spPr>
        <p:txBody>
          <a:bodyPr/>
          <a:lstStyle/>
          <a:p>
            <a:r>
              <a:rPr lang="en-US" dirty="0" smtClean="0"/>
              <a:t>Sometimes need to register &gt; 1 class to interface</a:t>
            </a:r>
          </a:p>
          <a:p>
            <a:r>
              <a:rPr lang="en-US" dirty="0" smtClean="0"/>
              <a:t>Can label each registration</a:t>
            </a:r>
          </a:p>
          <a:p>
            <a:pPr lvl="1"/>
            <a:r>
              <a:rPr lang="en-US" dirty="0" smtClean="0"/>
              <a:t>Resolve by name (</a:t>
            </a:r>
            <a:r>
              <a:rPr lang="en-US" dirty="0" err="1" smtClean="0"/>
              <a:t>kinda</a:t>
            </a:r>
            <a:r>
              <a:rPr lang="en-US" dirty="0" smtClean="0"/>
              <a:t> dirty usage)</a:t>
            </a:r>
          </a:p>
          <a:p>
            <a:r>
              <a:rPr lang="en-US" dirty="0" smtClean="0"/>
              <a:t>Can inject list of interface-type</a:t>
            </a:r>
          </a:p>
          <a:p>
            <a:pPr lvl="1"/>
            <a:r>
              <a:rPr lang="en-US" dirty="0" smtClean="0"/>
              <a:t>More common usage</a:t>
            </a:r>
          </a:p>
        </p:txBody>
      </p:sp>
      <p:sp>
        <p:nvSpPr>
          <p:cNvPr id="3" name="Title 2"/>
          <p:cNvSpPr>
            <a:spLocks noGrp="1"/>
          </p:cNvSpPr>
          <p:nvPr>
            <p:ph type="title"/>
          </p:nvPr>
        </p:nvSpPr>
        <p:spPr/>
        <p:txBody>
          <a:bodyPr/>
          <a:lstStyle/>
          <a:p>
            <a:r>
              <a:rPr lang="en-US" dirty="0" smtClean="0"/>
              <a:t>One-to-Many Registrations</a:t>
            </a:r>
            <a:endParaRPr lang="en-US" dirty="0"/>
          </a:p>
        </p:txBody>
      </p:sp>
    </p:spTree>
    <p:extLst>
      <p:ext uri="{BB962C8B-B14F-4D97-AF65-F5344CB8AC3E}">
        <p14:creationId xmlns:p14="http://schemas.microsoft.com/office/powerpoint/2010/main" val="391793590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
            </a:r>
            <a:r>
              <a:rPr lang="en-US" dirty="0" smtClean="0"/>
              <a:t>emo </a:t>
            </a:r>
            <a:r>
              <a:rPr lang="en-US" dirty="0"/>
              <a:t>6</a:t>
            </a:r>
          </a:p>
        </p:txBody>
      </p:sp>
      <p:sp>
        <p:nvSpPr>
          <p:cNvPr id="5" name="Text Placeholder 4"/>
          <p:cNvSpPr>
            <a:spLocks noGrp="1"/>
          </p:cNvSpPr>
          <p:nvPr>
            <p:ph type="body" sz="quarter" idx="12"/>
          </p:nvPr>
        </p:nvSpPr>
        <p:spPr/>
        <p:txBody>
          <a:bodyPr/>
          <a:lstStyle/>
          <a:p>
            <a:r>
              <a:rPr lang="en-US" dirty="0" smtClean="0"/>
              <a:t>One-to-Many dependencies</a:t>
            </a:r>
          </a:p>
        </p:txBody>
      </p:sp>
    </p:spTree>
    <p:extLst>
      <p:ext uri="{BB962C8B-B14F-4D97-AF65-F5344CB8AC3E}">
        <p14:creationId xmlns:p14="http://schemas.microsoft.com/office/powerpoint/2010/main" val="2791643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44422"/>
          </a:xfrm>
        </p:spPr>
        <p:txBody>
          <a:bodyPr/>
          <a:lstStyle/>
          <a:p>
            <a:r>
              <a:rPr lang="en-US" dirty="0" smtClean="0"/>
              <a:t>DI containers have different techniques for deciding which constructor to use</a:t>
            </a:r>
          </a:p>
          <a:p>
            <a:r>
              <a:rPr lang="en-US" dirty="0" err="1" smtClean="0"/>
              <a:t>Autofac</a:t>
            </a:r>
            <a:r>
              <a:rPr lang="en-US" dirty="0" smtClean="0"/>
              <a:t> picks constructor with most [registered] arguments</a:t>
            </a:r>
          </a:p>
          <a:p>
            <a:r>
              <a:rPr lang="en-US" dirty="0" smtClean="0"/>
              <a:t>May not always be feasible</a:t>
            </a:r>
          </a:p>
          <a:p>
            <a:r>
              <a:rPr lang="en-US" dirty="0" smtClean="0"/>
              <a:t>A “</a:t>
            </a:r>
            <a:r>
              <a:rPr lang="en-US" dirty="0" err="1" smtClean="0"/>
              <a:t>Contructor</a:t>
            </a:r>
            <a:r>
              <a:rPr lang="en-US" dirty="0" smtClean="0"/>
              <a:t> Finder” lets you decide how to decide on a constructor</a:t>
            </a:r>
          </a:p>
          <a:p>
            <a:pPr lvl="1"/>
            <a:r>
              <a:rPr lang="en-US" dirty="0" err="1" smtClean="0"/>
              <a:t>IConstructorFinder</a:t>
            </a:r>
            <a:r>
              <a:rPr lang="en-US" dirty="0" smtClean="0"/>
              <a:t> interface</a:t>
            </a:r>
          </a:p>
          <a:p>
            <a:pPr lvl="1"/>
            <a:r>
              <a:rPr lang="en-US" dirty="0" err="1" smtClean="0"/>
              <a:t>FindConstructorWith</a:t>
            </a:r>
            <a:r>
              <a:rPr lang="en-US" dirty="0" smtClean="0"/>
              <a:t> extension-method</a:t>
            </a:r>
            <a:endParaRPr lang="en-US" dirty="0"/>
          </a:p>
        </p:txBody>
      </p:sp>
      <p:sp>
        <p:nvSpPr>
          <p:cNvPr id="3" name="Title 2"/>
          <p:cNvSpPr>
            <a:spLocks noGrp="1"/>
          </p:cNvSpPr>
          <p:nvPr>
            <p:ph type="title"/>
          </p:nvPr>
        </p:nvSpPr>
        <p:spPr/>
        <p:txBody>
          <a:bodyPr/>
          <a:lstStyle/>
          <a:p>
            <a:r>
              <a:rPr lang="en-US" dirty="0" smtClean="0"/>
              <a:t>Deterministic Constructor Injection</a:t>
            </a:r>
            <a:endParaRPr lang="en-US" dirty="0"/>
          </a:p>
        </p:txBody>
      </p:sp>
    </p:spTree>
    <p:extLst>
      <p:ext uri="{BB962C8B-B14F-4D97-AF65-F5344CB8AC3E}">
        <p14:creationId xmlns:p14="http://schemas.microsoft.com/office/powerpoint/2010/main" val="62687541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
            </a:r>
            <a:r>
              <a:rPr lang="en-US" dirty="0" smtClean="0"/>
              <a:t>emo 7</a:t>
            </a:r>
            <a:endParaRPr lang="en-US" dirty="0"/>
          </a:p>
        </p:txBody>
      </p:sp>
      <p:sp>
        <p:nvSpPr>
          <p:cNvPr id="5" name="Text Placeholder 4"/>
          <p:cNvSpPr>
            <a:spLocks noGrp="1"/>
          </p:cNvSpPr>
          <p:nvPr>
            <p:ph type="body" sz="quarter" idx="12"/>
          </p:nvPr>
        </p:nvSpPr>
        <p:spPr>
          <a:xfrm>
            <a:off x="269239" y="3877277"/>
            <a:ext cx="10017761" cy="1793881"/>
          </a:xfrm>
        </p:spPr>
        <p:txBody>
          <a:bodyPr/>
          <a:lstStyle/>
          <a:p>
            <a:pPr marL="571500" indent="-571500">
              <a:buFont typeface="Arial" panose="020B0604020202020204" pitchFamily="34" charset="0"/>
              <a:buChar char="•"/>
            </a:pPr>
            <a:r>
              <a:rPr lang="en-US" dirty="0" smtClean="0"/>
              <a:t>Deterministic Constructor Injection</a:t>
            </a:r>
            <a:endParaRPr lang="en-US" dirty="0"/>
          </a:p>
        </p:txBody>
      </p:sp>
    </p:spTree>
    <p:extLst>
      <p:ext uri="{BB962C8B-B14F-4D97-AF65-F5344CB8AC3E}">
        <p14:creationId xmlns:p14="http://schemas.microsoft.com/office/powerpoint/2010/main" val="1447747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 Usage Scenarios</a:t>
            </a:r>
            <a:endParaRPr lang="en-US" dirty="0"/>
          </a:p>
        </p:txBody>
      </p:sp>
    </p:spTree>
    <p:extLst>
      <p:ext uri="{BB962C8B-B14F-4D97-AF65-F5344CB8AC3E}">
        <p14:creationId xmlns:p14="http://schemas.microsoft.com/office/powerpoint/2010/main" val="358388031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28453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48992"/>
            <a:ext cx="11653523" cy="4013608"/>
          </a:xfrm>
        </p:spPr>
        <p:txBody>
          <a:bodyPr/>
          <a:lstStyle/>
          <a:p>
            <a:r>
              <a:rPr lang="en-US" dirty="0" smtClean="0"/>
              <a:t>Used to resolve </a:t>
            </a:r>
            <a:r>
              <a:rPr lang="en-US" dirty="0" err="1" smtClean="0"/>
              <a:t>ViewModel</a:t>
            </a:r>
            <a:r>
              <a:rPr lang="en-US" dirty="0" smtClean="0"/>
              <a:t> classes</a:t>
            </a:r>
          </a:p>
          <a:p>
            <a:pPr lvl="1"/>
            <a:r>
              <a:rPr lang="en-US" dirty="0" smtClean="0"/>
              <a:t>Used to resolve dependencies injected into </a:t>
            </a:r>
            <a:r>
              <a:rPr lang="en-US" dirty="0" err="1" smtClean="0"/>
              <a:t>ViewModels</a:t>
            </a:r>
            <a:endParaRPr lang="en-US" dirty="0" smtClean="0"/>
          </a:p>
          <a:p>
            <a:pPr lvl="1"/>
            <a:r>
              <a:rPr lang="en-US" dirty="0" smtClean="0"/>
              <a:t>Used to resolve nested ViewModels</a:t>
            </a:r>
          </a:p>
          <a:p>
            <a:r>
              <a:rPr lang="en-US" dirty="0" smtClean="0"/>
              <a:t>ViewModels can be tested and test dependency implementations used</a:t>
            </a:r>
          </a:p>
          <a:p>
            <a:r>
              <a:rPr lang="en-US" dirty="0" smtClean="0"/>
              <a:t>Advanced scenario: abstract </a:t>
            </a:r>
            <a:r>
              <a:rPr lang="en-US" dirty="0" err="1" smtClean="0"/>
              <a:t>ViewModel</a:t>
            </a:r>
            <a:r>
              <a:rPr lang="en-US" dirty="0" smtClean="0"/>
              <a:t> contents out</a:t>
            </a:r>
            <a:endParaRPr lang="en-US" dirty="0"/>
          </a:p>
        </p:txBody>
      </p:sp>
      <p:sp>
        <p:nvSpPr>
          <p:cNvPr id="2" name="Title 1"/>
          <p:cNvSpPr>
            <a:spLocks noGrp="1"/>
          </p:cNvSpPr>
          <p:nvPr>
            <p:ph type="title"/>
          </p:nvPr>
        </p:nvSpPr>
        <p:spPr/>
        <p:txBody>
          <a:bodyPr/>
          <a:lstStyle/>
          <a:p>
            <a:r>
              <a:rPr lang="en-US" dirty="0" smtClean="0"/>
              <a:t>DI in WPF / Silverlight / </a:t>
            </a:r>
            <a:r>
              <a:rPr lang="en-US" dirty="0" err="1" smtClean="0"/>
              <a:t>WinRT</a:t>
            </a:r>
            <a:endParaRPr lang="en-US" dirty="0"/>
          </a:p>
        </p:txBody>
      </p:sp>
    </p:spTree>
    <p:extLst>
      <p:ext uri="{BB962C8B-B14F-4D97-AF65-F5344CB8AC3E}">
        <p14:creationId xmlns:p14="http://schemas.microsoft.com/office/powerpoint/2010/main" val="396597894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70177"/>
            <a:ext cx="11653523" cy="4601388"/>
          </a:xfrm>
        </p:spPr>
        <p:txBody>
          <a:bodyPr/>
          <a:lstStyle/>
          <a:p>
            <a:r>
              <a:rPr lang="en-US" dirty="0" smtClean="0"/>
              <a:t>Used to resolve controller classes</a:t>
            </a:r>
          </a:p>
          <a:p>
            <a:pPr lvl="1"/>
            <a:r>
              <a:rPr lang="en-US" dirty="0" smtClean="0"/>
              <a:t>Used to resolve injected dependencies into controllers</a:t>
            </a:r>
          </a:p>
          <a:p>
            <a:r>
              <a:rPr lang="en-US" dirty="0" smtClean="0"/>
              <a:t>Can use a custom controller factory or dependency resolver (recommended)</a:t>
            </a:r>
          </a:p>
          <a:p>
            <a:pPr lvl="1"/>
            <a:r>
              <a:rPr lang="en-US" dirty="0" smtClean="0"/>
              <a:t>Dependency resolver gets hit post-constructor-selector</a:t>
            </a:r>
          </a:p>
          <a:p>
            <a:r>
              <a:rPr lang="en-US" dirty="0" smtClean="0"/>
              <a:t>Controllers can </a:t>
            </a:r>
            <a:r>
              <a:rPr lang="en-US" dirty="0"/>
              <a:t>be tested and test dependency implementations </a:t>
            </a:r>
            <a:r>
              <a:rPr lang="en-US" dirty="0" smtClean="0"/>
              <a:t>used</a:t>
            </a:r>
          </a:p>
          <a:p>
            <a:r>
              <a:rPr lang="en-US" dirty="0" smtClean="0"/>
              <a:t>Most DI containers have </a:t>
            </a:r>
            <a:r>
              <a:rPr lang="en-US" dirty="0" err="1" smtClean="0"/>
              <a:t>NuGet</a:t>
            </a:r>
            <a:r>
              <a:rPr lang="en-US" dirty="0" smtClean="0"/>
              <a:t> integration package</a:t>
            </a:r>
            <a:endParaRPr lang="en-US" dirty="0"/>
          </a:p>
        </p:txBody>
      </p:sp>
      <p:sp>
        <p:nvSpPr>
          <p:cNvPr id="2" name="Title 1"/>
          <p:cNvSpPr>
            <a:spLocks noGrp="1"/>
          </p:cNvSpPr>
          <p:nvPr>
            <p:ph type="title"/>
          </p:nvPr>
        </p:nvSpPr>
        <p:spPr/>
        <p:txBody>
          <a:bodyPr/>
          <a:lstStyle/>
          <a:p>
            <a:r>
              <a:rPr lang="en-US" dirty="0" smtClean="0"/>
              <a:t>DI in </a:t>
            </a:r>
            <a:r>
              <a:rPr lang="en-US" dirty="0" err="1" smtClean="0"/>
              <a:t>ASP.NET</a:t>
            </a:r>
            <a:r>
              <a:rPr lang="en-US" dirty="0" smtClean="0"/>
              <a:t> </a:t>
            </a:r>
            <a:r>
              <a:rPr lang="en-US" dirty="0" err="1" smtClean="0"/>
              <a:t>MVC</a:t>
            </a:r>
            <a:r>
              <a:rPr lang="en-US" dirty="0" smtClean="0"/>
              <a:t> &amp; Web API</a:t>
            </a:r>
            <a:endParaRPr lang="en-US" dirty="0"/>
          </a:p>
        </p:txBody>
      </p:sp>
    </p:spTree>
    <p:extLst>
      <p:ext uri="{BB962C8B-B14F-4D97-AF65-F5344CB8AC3E}">
        <p14:creationId xmlns:p14="http://schemas.microsoft.com/office/powerpoint/2010/main" val="201799318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70177"/>
            <a:ext cx="11653523" cy="3660105"/>
          </a:xfrm>
        </p:spPr>
        <p:txBody>
          <a:bodyPr/>
          <a:lstStyle/>
          <a:p>
            <a:r>
              <a:rPr lang="en-US" dirty="0" smtClean="0"/>
              <a:t>Used to resolve injected dependencies into requested web forms</a:t>
            </a:r>
          </a:p>
          <a:p>
            <a:r>
              <a:rPr lang="en-US" dirty="0" smtClean="0"/>
              <a:t>Can use a custom page handler factory</a:t>
            </a:r>
          </a:p>
          <a:p>
            <a:pPr lvl="1"/>
            <a:r>
              <a:rPr lang="en-US" dirty="0"/>
              <a:t>Need to run in a “classic </a:t>
            </a:r>
            <a:r>
              <a:rPr lang="en-US" dirty="0" err="1"/>
              <a:t>.net</a:t>
            </a:r>
            <a:r>
              <a:rPr lang="en-US" dirty="0"/>
              <a:t>” </a:t>
            </a:r>
            <a:r>
              <a:rPr lang="en-US" dirty="0" smtClean="0"/>
              <a:t>app-pool</a:t>
            </a:r>
          </a:p>
          <a:p>
            <a:r>
              <a:rPr lang="en-US" dirty="0" smtClean="0"/>
              <a:t>Easier with custom Page base class</a:t>
            </a:r>
          </a:p>
          <a:p>
            <a:r>
              <a:rPr lang="en-US" dirty="0" smtClean="0"/>
              <a:t>Testing code-behind classes still troublesome</a:t>
            </a:r>
            <a:endParaRPr lang="en-US" dirty="0"/>
          </a:p>
        </p:txBody>
      </p:sp>
      <p:sp>
        <p:nvSpPr>
          <p:cNvPr id="2" name="Title 1"/>
          <p:cNvSpPr>
            <a:spLocks noGrp="1"/>
          </p:cNvSpPr>
          <p:nvPr>
            <p:ph type="title"/>
          </p:nvPr>
        </p:nvSpPr>
        <p:spPr/>
        <p:txBody>
          <a:bodyPr/>
          <a:lstStyle/>
          <a:p>
            <a:r>
              <a:rPr lang="en-US" dirty="0" smtClean="0"/>
              <a:t>DI in ASP.NET WebForms</a:t>
            </a:r>
            <a:endParaRPr lang="en-US" dirty="0"/>
          </a:p>
        </p:txBody>
      </p:sp>
    </p:spTree>
    <p:extLst>
      <p:ext uri="{BB962C8B-B14F-4D97-AF65-F5344CB8AC3E}">
        <p14:creationId xmlns:p14="http://schemas.microsoft.com/office/powerpoint/2010/main" val="288530564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718821"/>
          </a:xfrm>
        </p:spPr>
        <p:txBody>
          <a:bodyPr/>
          <a:lstStyle/>
          <a:p>
            <a:r>
              <a:rPr lang="en-US" dirty="0" smtClean="0"/>
              <a:t>Need to set up Instance Provider</a:t>
            </a:r>
          </a:p>
          <a:p>
            <a:r>
              <a:rPr lang="en-US" dirty="0" smtClean="0"/>
              <a:t>Service Behavior installs it</a:t>
            </a:r>
          </a:p>
          <a:p>
            <a:r>
              <a:rPr lang="en-US" dirty="0" smtClean="0"/>
              <a:t>Services can use constructor injection</a:t>
            </a:r>
          </a:p>
          <a:p>
            <a:r>
              <a:rPr lang="en-US" dirty="0" smtClean="0"/>
              <a:t>Most </a:t>
            </a:r>
            <a:r>
              <a:rPr lang="en-US" dirty="0"/>
              <a:t>DI containers have </a:t>
            </a:r>
            <a:r>
              <a:rPr lang="en-US" dirty="0" err="1"/>
              <a:t>NuGet</a:t>
            </a:r>
            <a:r>
              <a:rPr lang="en-US" dirty="0"/>
              <a:t> integration </a:t>
            </a:r>
            <a:r>
              <a:rPr lang="en-US" dirty="0" smtClean="0"/>
              <a:t>package</a:t>
            </a:r>
            <a:endParaRPr lang="en-US" dirty="0"/>
          </a:p>
        </p:txBody>
      </p:sp>
      <p:sp>
        <p:nvSpPr>
          <p:cNvPr id="3" name="Title 2"/>
          <p:cNvSpPr>
            <a:spLocks noGrp="1"/>
          </p:cNvSpPr>
          <p:nvPr>
            <p:ph type="title"/>
          </p:nvPr>
        </p:nvSpPr>
        <p:spPr/>
        <p:txBody>
          <a:bodyPr/>
          <a:lstStyle/>
          <a:p>
            <a:r>
              <a:rPr lang="en-US" dirty="0" smtClean="0"/>
              <a:t>DI in </a:t>
            </a:r>
            <a:r>
              <a:rPr lang="en-US" dirty="0" err="1" smtClean="0"/>
              <a:t>WCF</a:t>
            </a:r>
            <a:endParaRPr lang="en-US" dirty="0"/>
          </a:p>
        </p:txBody>
      </p:sp>
    </p:spTree>
    <p:extLst>
      <p:ext uri="{BB962C8B-B14F-4D97-AF65-F5344CB8AC3E}">
        <p14:creationId xmlns:p14="http://schemas.microsoft.com/office/powerpoint/2010/main" val="373525109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Usage Scenarios</a:t>
            </a:r>
            <a:endParaRPr lang="en-US" dirty="0"/>
          </a:p>
        </p:txBody>
      </p:sp>
    </p:spTree>
    <p:extLst>
      <p:ext uri="{BB962C8B-B14F-4D97-AF65-F5344CB8AC3E}">
        <p14:creationId xmlns:p14="http://schemas.microsoft.com/office/powerpoint/2010/main" val="4081662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70177"/>
            <a:ext cx="11653523" cy="3672224"/>
          </a:xfrm>
        </p:spPr>
        <p:txBody>
          <a:bodyPr/>
          <a:lstStyle/>
          <a:p>
            <a:r>
              <a:rPr lang="en-US" dirty="0" smtClean="0"/>
              <a:t>The </a:t>
            </a:r>
            <a:r>
              <a:rPr lang="en-US" dirty="0"/>
              <a:t>core </a:t>
            </a:r>
            <a:r>
              <a:rPr lang="en-US" dirty="0" smtClean="0"/>
              <a:t>principle of testable code </a:t>
            </a:r>
            <a:r>
              <a:rPr lang="en-US" dirty="0"/>
              <a:t>is usage of interfaces to build decoupled </a:t>
            </a:r>
            <a:r>
              <a:rPr lang="en-US" dirty="0" smtClean="0"/>
              <a:t>components</a:t>
            </a:r>
          </a:p>
          <a:p>
            <a:pPr lvl="1"/>
            <a:r>
              <a:rPr lang="en-US" dirty="0" smtClean="0"/>
              <a:t>Eliminating </a:t>
            </a:r>
            <a:r>
              <a:rPr lang="en-US" dirty="0" err="1" smtClean="0"/>
              <a:t>newing</a:t>
            </a:r>
            <a:r>
              <a:rPr lang="en-US" dirty="0" smtClean="0"/>
              <a:t>-up inside classes</a:t>
            </a:r>
          </a:p>
          <a:p>
            <a:pPr lvl="1"/>
            <a:r>
              <a:rPr lang="en-US" dirty="0" smtClean="0"/>
              <a:t>Inject into class or use service locator (on-demand)</a:t>
            </a:r>
          </a:p>
          <a:p>
            <a:r>
              <a:rPr lang="en-US" dirty="0" smtClean="0"/>
              <a:t>DI Containers assist in managing components to be used</a:t>
            </a:r>
          </a:p>
          <a:p>
            <a:pPr lvl="1"/>
            <a:r>
              <a:rPr lang="en-US" dirty="0" smtClean="0"/>
              <a:t>In most cases, more than “assist” – absolutely essential</a:t>
            </a:r>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43431449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48992"/>
            <a:ext cx="11653523" cy="2984407"/>
          </a:xfrm>
        </p:spPr>
        <p:txBody>
          <a:bodyPr/>
          <a:lstStyle/>
          <a:p>
            <a:r>
              <a:rPr lang="en-US" dirty="0" smtClean="0"/>
              <a:t>Containers offer different features</a:t>
            </a:r>
          </a:p>
          <a:p>
            <a:pPr lvl="1"/>
            <a:r>
              <a:rPr lang="en-US" dirty="0" smtClean="0"/>
              <a:t>For most part, all accomplish the same thing</a:t>
            </a:r>
          </a:p>
          <a:p>
            <a:pPr lvl="1"/>
            <a:r>
              <a:rPr lang="en-US" dirty="0" smtClean="0"/>
              <a:t>Choose the one that you like</a:t>
            </a:r>
          </a:p>
          <a:p>
            <a:pPr lvl="1"/>
            <a:r>
              <a:rPr lang="en-US" dirty="0" smtClean="0"/>
              <a:t>Autofac IMO is the more capable and modern one out there</a:t>
            </a:r>
          </a:p>
          <a:p>
            <a:r>
              <a:rPr lang="en-US" dirty="0" smtClean="0"/>
              <a:t>A DI container does NOT facilitate testing</a:t>
            </a:r>
          </a:p>
          <a:p>
            <a:pPr lvl="1"/>
            <a:r>
              <a:rPr lang="en-US" dirty="0" smtClean="0"/>
              <a:t>The DI concepts do</a:t>
            </a:r>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82004544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70177"/>
            <a:ext cx="11653523" cy="3154223"/>
          </a:xfrm>
        </p:spPr>
        <p:txBody>
          <a:bodyPr/>
          <a:lstStyle/>
          <a:p>
            <a:r>
              <a:rPr lang="en-US" dirty="0" smtClean="0"/>
              <a:t>Dependency Injection in .NET</a:t>
            </a:r>
          </a:p>
          <a:p>
            <a:pPr lvl="1"/>
            <a:r>
              <a:rPr lang="en-US" dirty="0" smtClean="0"/>
              <a:t>Mark </a:t>
            </a:r>
            <a:r>
              <a:rPr lang="en-US" dirty="0" err="1" smtClean="0"/>
              <a:t>Seemann</a:t>
            </a:r>
            <a:r>
              <a:rPr lang="en-US" dirty="0" smtClean="0"/>
              <a:t> – Manning</a:t>
            </a:r>
          </a:p>
          <a:p>
            <a:r>
              <a:rPr lang="en-US" dirty="0" smtClean="0"/>
              <a:t>Martin Fowler’s DI/</a:t>
            </a:r>
            <a:r>
              <a:rPr lang="en-US" dirty="0" err="1" smtClean="0"/>
              <a:t>IoC</a:t>
            </a:r>
            <a:r>
              <a:rPr lang="en-US" dirty="0" smtClean="0"/>
              <a:t> article</a:t>
            </a:r>
          </a:p>
          <a:p>
            <a:pPr lvl="1"/>
            <a:r>
              <a:rPr lang="en-US" dirty="0"/>
              <a:t>http://</a:t>
            </a:r>
            <a:r>
              <a:rPr lang="en-US" dirty="0" smtClean="0"/>
              <a:t>martinfowler.com/articles/injection.html</a:t>
            </a:r>
            <a:endParaRPr lang="en-US" dirty="0"/>
          </a:p>
          <a:p>
            <a:r>
              <a:rPr lang="en-US" dirty="0" smtClean="0"/>
              <a:t>Tons of info on the web</a:t>
            </a:r>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36051612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grpSp>
        <p:nvGrpSpPr>
          <p:cNvPr id="13" name="Group 12"/>
          <p:cNvGrpSpPr/>
          <p:nvPr/>
        </p:nvGrpSpPr>
        <p:grpSpPr>
          <a:xfrm>
            <a:off x="5879799" y="1191668"/>
            <a:ext cx="5377152" cy="2694082"/>
            <a:chOff x="5997643" y="1214472"/>
            <a:chExt cx="5486404" cy="2748820"/>
          </a:xfrm>
        </p:grpSpPr>
        <p:sp>
          <p:nvSpPr>
            <p:cNvPr id="14" name="Arrow Bar"/>
            <p:cNvSpPr/>
            <p:nvPr/>
          </p:nvSpPr>
          <p:spPr bwMode="gray">
            <a:xfrm>
              <a:off x="5997647" y="1214472"/>
              <a:ext cx="5486400" cy="184137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68857" tIns="44808" rIns="89615" bIns="44808" numCol="1" rtlCol="0" anchor="ctr" anchorCtr="0" compatLnSpc="1">
              <a:prstTxWarp prst="textNoShape">
                <a:avLst/>
              </a:prstTxWarp>
            </a:bodyPr>
            <a:lstStyle/>
            <a:p>
              <a:pPr defTabSz="895908"/>
              <a:r>
                <a:rPr lang="en-US" sz="392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Learning</a:t>
              </a:r>
            </a:p>
          </p:txBody>
        </p:sp>
        <p:sp>
          <p:nvSpPr>
            <p:cNvPr id="15" name="Rectangle 14"/>
            <p:cNvSpPr/>
            <p:nvPr/>
          </p:nvSpPr>
          <p:spPr bwMode="auto">
            <a:xfrm>
              <a:off x="5997643" y="3046651"/>
              <a:ext cx="5481391" cy="916641"/>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79238" tIns="44808" rIns="89615" bIns="44808" numCol="1" rtlCol="0" anchor="ctr" anchorCtr="0" compatLnSpc="1">
              <a:prstTxWarp prst="textNoShape">
                <a:avLst/>
              </a:prstTxWarp>
            </a:bodyPr>
            <a:lstStyle/>
            <a:p>
              <a:pPr defTabSz="895908"/>
              <a:endParaRPr lang="en-US" sz="2156"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6570121" y="3108285"/>
              <a:ext cx="4242253" cy="338554"/>
            </a:xfrm>
            <a:prstGeom prst="rect">
              <a:avLst/>
            </a:prstGeom>
          </p:spPr>
          <p:txBody>
            <a:bodyPr wrap="none" lIns="179238">
              <a:spAutoFit/>
            </a:bodyPr>
            <a:lstStyle/>
            <a:p>
              <a:pPr marL="0" lvl="1">
                <a:tabLst>
                  <a:tab pos="1792407" algn="l"/>
                </a:tabLst>
              </a:pPr>
              <a:r>
                <a:rPr lang="en-US" sz="1568" dirty="0">
                  <a:gradFill>
                    <a:gsLst>
                      <a:gs pos="1250">
                        <a:schemeClr val="bg1"/>
                      </a:gs>
                      <a:gs pos="100000">
                        <a:schemeClr val="bg1"/>
                      </a:gs>
                    </a:gsLst>
                    <a:lin ang="5400000" scaled="0"/>
                  </a:gradFill>
                  <a:latin typeface="Segoe UI" pitchFamily="34" charset="0"/>
                  <a:ea typeface="Segoe UI" pitchFamily="34" charset="0"/>
                  <a:cs typeface="Segoe UI" pitchFamily="34" charset="0"/>
                </a:rPr>
                <a:t>Microsoft Certification &amp; Training Resources</a:t>
              </a:r>
            </a:p>
          </p:txBody>
        </p:sp>
        <p:sp>
          <p:nvSpPr>
            <p:cNvPr id="17" name="Rectangle 16"/>
            <p:cNvSpPr/>
            <p:nvPr/>
          </p:nvSpPr>
          <p:spPr bwMode="white">
            <a:xfrm>
              <a:off x="6591784" y="3459509"/>
              <a:ext cx="4620541" cy="369332"/>
            </a:xfrm>
            <a:prstGeom prst="rect">
              <a:avLst/>
            </a:prstGeom>
          </p:spPr>
          <p:txBody>
            <a:bodyPr wrap="square" lIns="179238">
              <a:spAutoFit/>
            </a:bodyPr>
            <a:lstStyle/>
            <a:p>
              <a:r>
                <a:rPr lang="en-US" sz="1764" dirty="0">
                  <a:solidFill>
                    <a:srgbClr val="FFFFFF"/>
                  </a:solidFill>
                  <a:hlinkClick r:id="rId3"/>
                </a:rPr>
                <a:t>www.microsoft.com/learning </a:t>
              </a:r>
              <a:endParaRPr lang="en-US" sz="1568" dirty="0"/>
            </a:p>
          </p:txBody>
        </p:sp>
        <p:sp>
          <p:nvSpPr>
            <p:cNvPr id="18" name="Freeform 19"/>
            <p:cNvSpPr>
              <a:spLocks noEditPoints="1"/>
            </p:cNvSpPr>
            <p:nvPr/>
          </p:nvSpPr>
          <p:spPr bwMode="black">
            <a:xfrm>
              <a:off x="6168926" y="330732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rgbClr val="0072C6"/>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19" name="Group 18"/>
          <p:cNvGrpSpPr/>
          <p:nvPr/>
        </p:nvGrpSpPr>
        <p:grpSpPr>
          <a:xfrm>
            <a:off x="5869946" y="3869147"/>
            <a:ext cx="5382095" cy="2679615"/>
            <a:chOff x="5987589" y="3946350"/>
            <a:chExt cx="5491447" cy="2734059"/>
          </a:xfrm>
        </p:grpSpPr>
        <p:sp>
          <p:nvSpPr>
            <p:cNvPr id="20" name="Title Tile"/>
            <p:cNvSpPr/>
            <p:nvPr/>
          </p:nvSpPr>
          <p:spPr bwMode="gray">
            <a:xfrm>
              <a:off x="5997647" y="3946350"/>
              <a:ext cx="5481387" cy="183529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68857" tIns="44808" rIns="89615" bIns="44808" numCol="1" rtlCol="0" anchor="ctr" anchorCtr="0" compatLnSpc="1">
              <a:prstTxWarp prst="textNoShape">
                <a:avLst/>
              </a:prstTxWarp>
            </a:bodyPr>
            <a:lstStyle/>
            <a:p>
              <a:pPr defTabSz="895908"/>
              <a:r>
                <a:rPr lang="en-US" sz="392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Developer Network</a:t>
              </a:r>
            </a:p>
          </p:txBody>
        </p:sp>
        <p:sp>
          <p:nvSpPr>
            <p:cNvPr id="21" name="Rectangle 20"/>
            <p:cNvSpPr/>
            <p:nvPr/>
          </p:nvSpPr>
          <p:spPr bwMode="auto">
            <a:xfrm>
              <a:off x="5987589" y="5766010"/>
              <a:ext cx="5491447"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79238" tIns="44808" rIns="89615" bIns="44808" numCol="1" rtlCol="0" anchor="ctr" anchorCtr="0" compatLnSpc="1">
              <a:prstTxWarp prst="textNoShape">
                <a:avLst/>
              </a:prstTxWarp>
            </a:bodyPr>
            <a:lstStyle/>
            <a:p>
              <a:pPr defTabSz="895908"/>
              <a:endParaRPr lang="en-US" sz="2156"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3" name="Rectangle 22"/>
            <p:cNvSpPr/>
            <p:nvPr/>
          </p:nvSpPr>
          <p:spPr bwMode="white">
            <a:xfrm>
              <a:off x="6569972" y="6177859"/>
              <a:ext cx="4642353" cy="369332"/>
            </a:xfrm>
            <a:prstGeom prst="rect">
              <a:avLst/>
            </a:prstGeom>
          </p:spPr>
          <p:txBody>
            <a:bodyPr wrap="square" lIns="179238">
              <a:spAutoFit/>
            </a:bodyPr>
            <a:lstStyle/>
            <a:p>
              <a:r>
                <a:rPr lang="en-US" sz="1764" dirty="0">
                  <a:solidFill>
                    <a:srgbClr val="FFFFFF"/>
                  </a:solidFill>
                  <a:hlinkClick r:id="rId4"/>
                </a:rPr>
                <a:t>http://developer.microsoft.com </a:t>
              </a:r>
              <a:endParaRPr lang="en-US" sz="1764" dirty="0">
                <a:solidFill>
                  <a:srgbClr val="FFFFFF"/>
                </a:solidFill>
              </a:endParaRPr>
            </a:p>
          </p:txBody>
        </p:sp>
      </p:grpSp>
      <p:grpSp>
        <p:nvGrpSpPr>
          <p:cNvPr id="25" name="Group 24"/>
          <p:cNvGrpSpPr/>
          <p:nvPr/>
        </p:nvGrpSpPr>
        <p:grpSpPr>
          <a:xfrm>
            <a:off x="270759" y="3869927"/>
            <a:ext cx="5367291" cy="2678835"/>
            <a:chOff x="274639" y="3947146"/>
            <a:chExt cx="5476342" cy="2733263"/>
          </a:xfrm>
        </p:grpSpPr>
        <p:sp>
          <p:nvSpPr>
            <p:cNvPr id="26" name="TechEd Tile"/>
            <p:cNvSpPr/>
            <p:nvPr/>
          </p:nvSpPr>
          <p:spPr bwMode="gray">
            <a:xfrm>
              <a:off x="274639" y="3947146"/>
              <a:ext cx="5476339" cy="18345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68857" tIns="44808" rIns="89615" bIns="44808" numCol="1" rtlCol="0" anchor="ctr" anchorCtr="0" compatLnSpc="1">
              <a:prstTxWarp prst="textNoShape">
                <a:avLst/>
              </a:prstTxWarp>
            </a:bodyPr>
            <a:lstStyle/>
            <a:p>
              <a:pPr defTabSz="895908"/>
              <a:r>
                <a:rPr lang="en-US" sz="392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TechNet</a:t>
              </a:r>
            </a:p>
          </p:txBody>
        </p:sp>
        <p:sp>
          <p:nvSpPr>
            <p:cNvPr id="27" name="Rectangle 26"/>
            <p:cNvSpPr/>
            <p:nvPr/>
          </p:nvSpPr>
          <p:spPr bwMode="auto">
            <a:xfrm>
              <a:off x="274639" y="5766010"/>
              <a:ext cx="5476342"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79238" tIns="44808" rIns="89615" bIns="44808" numCol="1" rtlCol="0" anchor="ctr" anchorCtr="0" compatLnSpc="1">
              <a:prstTxWarp prst="textNoShape">
                <a:avLst/>
              </a:prstTxWarp>
            </a:bodyPr>
            <a:lstStyle/>
            <a:p>
              <a:pPr defTabSz="895908"/>
              <a:endParaRPr lang="en-US" sz="2156"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Rectangle 27"/>
            <p:cNvSpPr/>
            <p:nvPr/>
          </p:nvSpPr>
          <p:spPr>
            <a:xfrm>
              <a:off x="862109" y="5827493"/>
              <a:ext cx="2940805" cy="338554"/>
            </a:xfrm>
            <a:prstGeom prst="rect">
              <a:avLst/>
            </a:prstGeom>
          </p:spPr>
          <p:txBody>
            <a:bodyPr wrap="none" lIns="179238">
              <a:spAutoFit/>
            </a:bodyPr>
            <a:lstStyle/>
            <a:p>
              <a:pPr marL="0" lvl="1">
                <a:tabLst>
                  <a:tab pos="1792407" algn="l"/>
                </a:tabLst>
              </a:pPr>
              <a:r>
                <a:rPr lang="en-US" sz="1568" dirty="0">
                  <a:gradFill>
                    <a:gsLst>
                      <a:gs pos="1250">
                        <a:schemeClr val="bg1"/>
                      </a:gs>
                      <a:gs pos="100000">
                        <a:schemeClr val="bg1"/>
                      </a:gs>
                    </a:gsLst>
                    <a:lin ang="5400000" scaled="0"/>
                  </a:gradFill>
                  <a:latin typeface="Segoe UI" pitchFamily="34" charset="0"/>
                  <a:ea typeface="Segoe UI" pitchFamily="34" charset="0"/>
                  <a:cs typeface="Segoe UI" pitchFamily="34" charset="0"/>
                </a:rPr>
                <a:t>Resources for IT Professionals</a:t>
              </a:r>
            </a:p>
          </p:txBody>
        </p:sp>
        <p:sp>
          <p:nvSpPr>
            <p:cNvPr id="29" name="Rectangle 28"/>
            <p:cNvSpPr/>
            <p:nvPr/>
          </p:nvSpPr>
          <p:spPr bwMode="white">
            <a:xfrm>
              <a:off x="860289" y="6177859"/>
              <a:ext cx="4169859" cy="369332"/>
            </a:xfrm>
            <a:prstGeom prst="rect">
              <a:avLst/>
            </a:prstGeom>
          </p:spPr>
          <p:txBody>
            <a:bodyPr wrap="square" lIns="179238">
              <a:spAutoFit/>
            </a:bodyPr>
            <a:lstStyle/>
            <a:p>
              <a:pPr>
                <a:spcBef>
                  <a:spcPts val="588"/>
                </a:spcBef>
                <a:buSzPct val="120000"/>
                <a:tabLst>
                  <a:tab pos="1792407" algn="l"/>
                </a:tabLst>
                <a:defRPr/>
              </a:pPr>
              <a:r>
                <a:rPr lang="en-US" sz="1764" dirty="0">
                  <a:solidFill>
                    <a:srgbClr val="FFFFFF"/>
                  </a:solidFill>
                  <a:hlinkClick r:id="rId5"/>
                </a:rPr>
                <a:t>http://microsoft.com/technet  </a:t>
              </a:r>
              <a:endParaRPr lang="en-US" sz="1764" dirty="0">
                <a:solidFill>
                  <a:srgbClr val="FFFFFF"/>
                </a:solidFill>
              </a:endParaRPr>
            </a:p>
          </p:txBody>
        </p:sp>
        <p:sp>
          <p:nvSpPr>
            <p:cNvPr id="30" name="Freeform 54"/>
            <p:cNvSpPr>
              <a:spLocks noEditPoints="1"/>
            </p:cNvSpPr>
            <p:nvPr/>
          </p:nvSpPr>
          <p:spPr bwMode="black">
            <a:xfrm>
              <a:off x="444595" y="6020803"/>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31" name="Group 30"/>
          <p:cNvGrpSpPr/>
          <p:nvPr/>
        </p:nvGrpSpPr>
        <p:grpSpPr>
          <a:xfrm>
            <a:off x="270759" y="1191668"/>
            <a:ext cx="5367291" cy="2687865"/>
            <a:chOff x="274639" y="1214472"/>
            <a:chExt cx="5476342" cy="2742476"/>
          </a:xfrm>
        </p:grpSpPr>
        <p:sp>
          <p:nvSpPr>
            <p:cNvPr id="32" name="Rectangle 31"/>
            <p:cNvSpPr/>
            <p:nvPr/>
          </p:nvSpPr>
          <p:spPr bwMode="auto">
            <a:xfrm>
              <a:off x="274639" y="3040063"/>
              <a:ext cx="5476342" cy="91688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79238" tIns="44808" rIns="89615" bIns="44808" numCol="1" rtlCol="0" anchor="ctr" anchorCtr="0" compatLnSpc="1">
              <a:prstTxWarp prst="textNoShape">
                <a:avLst/>
              </a:prstTxWarp>
            </a:bodyPr>
            <a:lstStyle/>
            <a:p>
              <a:pPr defTabSz="895908"/>
              <a:endParaRPr lang="en-US" sz="2156"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Rectangle 32"/>
            <p:cNvSpPr/>
            <p:nvPr/>
          </p:nvSpPr>
          <p:spPr>
            <a:xfrm>
              <a:off x="860289" y="3101713"/>
              <a:ext cx="2154116" cy="338554"/>
            </a:xfrm>
            <a:prstGeom prst="rect">
              <a:avLst/>
            </a:prstGeom>
          </p:spPr>
          <p:txBody>
            <a:bodyPr wrap="none" lIns="179238">
              <a:spAutoFit/>
            </a:bodyPr>
            <a:lstStyle/>
            <a:p>
              <a:pPr marL="0" lvl="1">
                <a:tabLst>
                  <a:tab pos="1792407" algn="l"/>
                </a:tabLst>
              </a:pPr>
              <a:r>
                <a:rPr lang="en-US" sz="1568" dirty="0">
                  <a:gradFill>
                    <a:gsLst>
                      <a:gs pos="1250">
                        <a:schemeClr val="bg1"/>
                      </a:gs>
                      <a:gs pos="100000">
                        <a:schemeClr val="bg1"/>
                      </a:gs>
                    </a:gsLst>
                    <a:lin ang="5400000" scaled="0"/>
                  </a:gradFill>
                  <a:latin typeface="Segoe UI" pitchFamily="34" charset="0"/>
                  <a:ea typeface="Segoe UI" pitchFamily="34" charset="0"/>
                  <a:cs typeface="Segoe UI" pitchFamily="34" charset="0"/>
                </a:rPr>
                <a:t>Sessions on Demand</a:t>
              </a:r>
            </a:p>
          </p:txBody>
        </p:sp>
        <p:sp>
          <p:nvSpPr>
            <p:cNvPr id="34" name="Rectangle 33"/>
            <p:cNvSpPr/>
            <p:nvPr/>
          </p:nvSpPr>
          <p:spPr bwMode="white">
            <a:xfrm>
              <a:off x="862108" y="3453031"/>
              <a:ext cx="4642203" cy="369332"/>
            </a:xfrm>
            <a:prstGeom prst="rect">
              <a:avLst/>
            </a:prstGeom>
          </p:spPr>
          <p:txBody>
            <a:bodyPr wrap="square" lIns="179238">
              <a:spAutoFit/>
            </a:bodyPr>
            <a:lstStyle/>
            <a:p>
              <a:r>
                <a:rPr lang="en-US" sz="1764" u="sng" dirty="0">
                  <a:hlinkClick r:id="rId6"/>
                </a:rPr>
                <a:t>http://channel9.msdn.com/Events/TechEd</a:t>
              </a:r>
              <a:endParaRPr lang="en-US" sz="1764" dirty="0"/>
            </a:p>
          </p:txBody>
        </p:sp>
        <p:sp>
          <p:nvSpPr>
            <p:cNvPr id="35" name="Freeform 25"/>
            <p:cNvSpPr>
              <a:spLocks noEditPoints="1"/>
            </p:cNvSpPr>
            <p:nvPr/>
          </p:nvSpPr>
          <p:spPr bwMode="black">
            <a:xfrm flipH="1">
              <a:off x="468408" y="3294205"/>
              <a:ext cx="393700" cy="39370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72C6"/>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74639" y="1214472"/>
              <a:ext cx="5474682" cy="1841152"/>
            </a:xfrm>
            <a:prstGeom prst="rect">
              <a:avLst/>
            </a:prstGeom>
          </p:spPr>
        </p:pic>
      </p:grpSp>
      <p:sp>
        <p:nvSpPr>
          <p:cNvPr id="37" name="Freeform 54"/>
          <p:cNvSpPr>
            <a:spLocks noEditPoints="1"/>
          </p:cNvSpPr>
          <p:nvPr/>
        </p:nvSpPr>
        <p:spPr bwMode="black">
          <a:xfrm>
            <a:off x="6000996" y="5919437"/>
            <a:ext cx="432537" cy="396751"/>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Tree>
    <p:extLst>
      <p:ext uri="{BB962C8B-B14F-4D97-AF65-F5344CB8AC3E}">
        <p14:creationId xmlns:p14="http://schemas.microsoft.com/office/powerpoint/2010/main" val="22041635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par>
                                <p:cTn id="8" presetID="63" presetClass="path" presetSubtype="0" decel="100000" fill="hold" nodeType="withEffect">
                                  <p:stCondLst>
                                    <p:cond delay="0"/>
                                  </p:stCondLst>
                                  <p:childTnLst>
                                    <p:animMotion origin="layout" path="M -0.02413 3.26827E-6 L 0 3.26827E-6 " pathEditMode="relative" rAng="0" ptsTypes="AA">
                                      <p:cBhvr>
                                        <p:cTn id="9" dur="750" fill="hold"/>
                                        <p:tgtEl>
                                          <p:spTgt spid="31"/>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100"/>
                                  </p:stCondLst>
                                  <p:childTnLst>
                                    <p:animMotion origin="layout" path="M -0.02413 3.26827E-6 L 0 3.26827E-6 " pathEditMode="relative" rAng="0" ptsTypes="AA">
                                      <p:cBhvr>
                                        <p:cTn id="14" dur="750" fill="hold"/>
                                        <p:tgtEl>
                                          <p:spTgt spid="13"/>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par>
                                <p:cTn id="18" presetID="63" presetClass="path" presetSubtype="0" decel="100000" fill="hold" nodeType="withEffect">
                                  <p:stCondLst>
                                    <p:cond delay="200"/>
                                  </p:stCondLst>
                                  <p:childTnLst>
                                    <p:animMotion origin="layout" path="M -0.02413 3.26827E-6 L 0 3.26827E-6 " pathEditMode="relative" rAng="0" ptsTypes="AA">
                                      <p:cBhvr>
                                        <p:cTn id="19" dur="750" fill="hold"/>
                                        <p:tgtEl>
                                          <p:spTgt spid="25"/>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63" presetClass="path" presetSubtype="0" decel="100000" fill="hold" nodeType="withEffect">
                                  <p:stCondLst>
                                    <p:cond delay="300"/>
                                  </p:stCondLst>
                                  <p:childTnLst>
                                    <p:animMotion origin="layout" path="M -0.02413 3.26827E-6 L 0 3.26827E-6 " pathEditMode="relative" rAng="0" ptsTypes="AA">
                                      <p:cBhvr>
                                        <p:cTn id="24" dur="750" fill="hold"/>
                                        <p:tgtEl>
                                          <p:spTgt spid="1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Complete An Evaluation Form</a:t>
            </a:r>
            <a:br>
              <a:rPr lang="en-US" dirty="0"/>
            </a:br>
            <a:r>
              <a:rPr lang="en-US" sz="4312" dirty="0"/>
              <a:t>Your input is important!</a:t>
            </a:r>
            <a:endParaRPr lang="en-US" dirty="0"/>
          </a:p>
        </p:txBody>
      </p:sp>
      <p:sp>
        <p:nvSpPr>
          <p:cNvPr id="9" name="Text Placeholder 2"/>
          <p:cNvSpPr txBox="1">
            <a:spLocks/>
          </p:cNvSpPr>
          <p:nvPr/>
        </p:nvSpPr>
        <p:spPr>
          <a:xfrm>
            <a:off x="205381" y="2518505"/>
            <a:ext cx="3943826" cy="126801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9578" indent="0">
              <a:spcBef>
                <a:spcPts val="0"/>
              </a:spcBef>
              <a:buNone/>
            </a:pPr>
            <a:r>
              <a:rPr lang="en-US" sz="2744" u="sng" dirty="0"/>
              <a:t>TechEd Schedule Builder </a:t>
            </a:r>
          </a:p>
          <a:p>
            <a:pPr marL="99578" indent="0" algn="ctr">
              <a:spcBef>
                <a:spcPts val="0"/>
              </a:spcBef>
              <a:buNone/>
            </a:pPr>
            <a:r>
              <a:rPr lang="en-US" sz="2352" dirty="0"/>
              <a:t>CommNet station or PC</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48042"/>
          <a:stretch/>
        </p:blipFill>
        <p:spPr>
          <a:xfrm>
            <a:off x="4857854" y="3511385"/>
            <a:ext cx="3323472" cy="3353017"/>
          </a:xfrm>
          <a:prstGeom prst="rect">
            <a:avLst/>
          </a:prstGeom>
        </p:spPr>
      </p:pic>
      <p:sp>
        <p:nvSpPr>
          <p:cNvPr id="17" name="Text Placeholder 2"/>
          <p:cNvSpPr txBox="1">
            <a:spLocks/>
          </p:cNvSpPr>
          <p:nvPr/>
        </p:nvSpPr>
        <p:spPr>
          <a:xfrm>
            <a:off x="4676238" y="2448648"/>
            <a:ext cx="3516731" cy="15175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9578" indent="0" algn="ctr">
              <a:lnSpc>
                <a:spcPct val="100000"/>
              </a:lnSpc>
              <a:spcBef>
                <a:spcPts val="0"/>
              </a:spcBef>
              <a:buNone/>
            </a:pPr>
            <a:r>
              <a:rPr lang="en-US" sz="2744" u="sng" dirty="0"/>
              <a:t>TechEd Mobile app</a:t>
            </a:r>
          </a:p>
          <a:p>
            <a:pPr marL="99578" indent="0" algn="ctr">
              <a:lnSpc>
                <a:spcPct val="100000"/>
              </a:lnSpc>
              <a:spcBef>
                <a:spcPts val="0"/>
              </a:spcBef>
              <a:buNone/>
            </a:pPr>
            <a:r>
              <a:rPr lang="en-US" sz="2352" dirty="0"/>
              <a:t>Phone or Tablet</a:t>
            </a:r>
            <a:r>
              <a:rPr lang="en-US" sz="2744" u="sng" dirty="0"/>
              <a:t> </a:t>
            </a:r>
          </a:p>
        </p:txBody>
      </p:sp>
      <p:grpSp>
        <p:nvGrpSpPr>
          <p:cNvPr id="5" name="Group 4"/>
          <p:cNvGrpSpPr/>
          <p:nvPr/>
        </p:nvGrpSpPr>
        <p:grpSpPr>
          <a:xfrm>
            <a:off x="381092" y="3457920"/>
            <a:ext cx="3979975" cy="3406480"/>
            <a:chOff x="328598" y="3526770"/>
            <a:chExt cx="4060839" cy="3475692"/>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598" y="3526870"/>
              <a:ext cx="4060839" cy="3475492"/>
            </a:xfrm>
            <a:prstGeom prst="rect">
              <a:avLst/>
            </a:prstGeom>
          </p:spPr>
        </p:pic>
        <p:sp>
          <p:nvSpPr>
            <p:cNvPr id="4" name="Rectangle 3"/>
            <p:cNvSpPr/>
            <p:nvPr/>
          </p:nvSpPr>
          <p:spPr bwMode="auto">
            <a:xfrm>
              <a:off x="328598" y="3526770"/>
              <a:ext cx="4060839" cy="3475692"/>
            </a:xfrm>
            <a:prstGeom prst="rect">
              <a:avLst/>
            </a:prstGeom>
            <a:gradFill flip="none" rotWithShape="1">
              <a:gsLst>
                <a:gs pos="18000">
                  <a:schemeClr val="bg2">
                    <a:alpha val="0"/>
                  </a:schemeClr>
                </a:gs>
                <a:gs pos="59000">
                  <a:srgbClr val="442359">
                    <a:alpha val="50000"/>
                  </a:srgbClr>
                </a:gs>
                <a:gs pos="92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53791902"/>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48992"/>
            <a:ext cx="11653523" cy="4470808"/>
          </a:xfrm>
        </p:spPr>
        <p:txBody>
          <a:bodyPr>
            <a:normAutofit fontScale="92500" lnSpcReduction="20000"/>
          </a:bodyPr>
          <a:lstStyle/>
          <a:p>
            <a:r>
              <a:rPr lang="en-US" dirty="0" smtClean="0"/>
              <a:t>Classes, Dependencies, and Coupling</a:t>
            </a:r>
          </a:p>
          <a:p>
            <a:r>
              <a:rPr lang="en-US" dirty="0" smtClean="0"/>
              <a:t>Testing</a:t>
            </a:r>
          </a:p>
          <a:p>
            <a:r>
              <a:rPr lang="en-US" dirty="0" smtClean="0"/>
              <a:t>DI Explained &amp; Demoed</a:t>
            </a:r>
          </a:p>
          <a:p>
            <a:r>
              <a:rPr lang="en-US" dirty="0" smtClean="0"/>
              <a:t>DI Containers</a:t>
            </a:r>
          </a:p>
          <a:p>
            <a:r>
              <a:rPr lang="en-US" dirty="0" smtClean="0"/>
              <a:t>DI Container Usage: simple &amp; advance</a:t>
            </a:r>
          </a:p>
          <a:p>
            <a:r>
              <a:rPr lang="en-US" dirty="0" smtClean="0"/>
              <a:t>Real-world Usage Scenarios</a:t>
            </a:r>
            <a:endParaRPr lang="en-US" dirty="0"/>
          </a:p>
          <a:p>
            <a:pPr lvl="1"/>
            <a:r>
              <a:rPr lang="en-US" dirty="0"/>
              <a:t>WPF / Silverlight / </a:t>
            </a:r>
            <a:r>
              <a:rPr lang="en-US" dirty="0" err="1"/>
              <a:t>WinRT</a:t>
            </a:r>
            <a:endParaRPr lang="en-US" dirty="0"/>
          </a:p>
          <a:p>
            <a:pPr lvl="1"/>
            <a:r>
              <a:rPr lang="en-US" dirty="0"/>
              <a:t>ASP.NET MVC</a:t>
            </a:r>
          </a:p>
          <a:p>
            <a:pPr lvl="1"/>
            <a:r>
              <a:rPr lang="en-US" dirty="0" err="1"/>
              <a:t>ASP.NET</a:t>
            </a:r>
            <a:r>
              <a:rPr lang="en-US" dirty="0"/>
              <a:t> </a:t>
            </a:r>
            <a:r>
              <a:rPr lang="en-US" dirty="0" err="1" smtClean="0"/>
              <a:t>WebForms</a:t>
            </a:r>
            <a:endParaRPr lang="en-US" dirty="0" smtClean="0"/>
          </a:p>
          <a:p>
            <a:pPr lvl="1"/>
            <a:r>
              <a:rPr lang="en-US" dirty="0" err="1" smtClean="0"/>
              <a:t>WCF</a:t>
            </a:r>
            <a:endParaRPr lang="en-US" dirty="0" smtClean="0"/>
          </a:p>
        </p:txBody>
      </p:sp>
      <p:sp>
        <p:nvSpPr>
          <p:cNvPr id="2" name="Title 1"/>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72468020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1674" y="2738584"/>
            <a:ext cx="3223021" cy="690417"/>
          </a:xfrm>
          <a:prstGeom prst="rect">
            <a:avLst/>
          </a:prstGeom>
        </p:spPr>
      </p:pic>
      <p:sp>
        <p:nvSpPr>
          <p:cNvPr id="5" name="Text Box 3"/>
          <p:cNvSpPr txBox="1">
            <a:spLocks noChangeArrowheads="1"/>
          </p:cNvSpPr>
          <p:nvPr/>
        </p:nvSpPr>
        <p:spPr bwMode="blackWhite">
          <a:xfrm>
            <a:off x="269203" y="5959359"/>
            <a:ext cx="10755853" cy="606312"/>
          </a:xfrm>
          <a:prstGeom prst="rect">
            <a:avLst/>
          </a:prstGeom>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737" eaLnBrk="0" hangingPunct="0"/>
            <a:r>
              <a:rPr lang="en-US" sz="686"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9258" y="441695"/>
            <a:ext cx="2870723" cy="1318124"/>
          </a:xfrm>
          <a:prstGeom prst="rect">
            <a:avLst/>
          </a:prstGeom>
        </p:spPr>
      </p:pic>
    </p:spTree>
    <p:extLst>
      <p:ext uri="{BB962C8B-B14F-4D97-AF65-F5344CB8AC3E}">
        <p14:creationId xmlns:p14="http://schemas.microsoft.com/office/powerpoint/2010/main" val="747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ch-graphic.png"/>
          <p:cNvPicPr>
            <a:picLocks noChangeAspect="1"/>
          </p:cNvPicPr>
          <p:nvPr/>
        </p:nvPicPr>
        <p:blipFill>
          <a:blip r:embed="rId2" cstate="print"/>
          <a:stretch>
            <a:fillRect/>
          </a:stretch>
        </p:blipFill>
        <p:spPr>
          <a:xfrm>
            <a:off x="1588" y="2200013"/>
            <a:ext cx="9144000" cy="2171700"/>
          </a:xfrm>
          <a:prstGeom prst="rect">
            <a:avLst/>
          </a:prstGeom>
        </p:spPr>
      </p:pic>
      <p:sp>
        <p:nvSpPr>
          <p:cNvPr id="3" name="WordArt 5"/>
          <p:cNvSpPr>
            <a:spLocks noChangeArrowheads="1" noChangeShapeType="1" noTextEdit="1"/>
          </p:cNvSpPr>
          <p:nvPr/>
        </p:nvSpPr>
        <p:spPr bwMode="auto">
          <a:xfrm rot="21205807">
            <a:off x="906450" y="714894"/>
            <a:ext cx="10224654" cy="1310388"/>
          </a:xfrm>
          <a:prstGeom prst="rect">
            <a:avLst/>
          </a:prstGeom>
        </p:spPr>
        <p:txBody>
          <a:bodyPr wrap="none" fromWordArt="1">
            <a:prstTxWarp prst="textPlain">
              <a:avLst>
                <a:gd name="adj" fmla="val 50000"/>
              </a:avLst>
            </a:prstTxWarp>
            <a:scene3d>
              <a:camera prst="legacyPerspectiveBottomRight">
                <a:rot lat="0" lon="21239990" rev="0"/>
              </a:camera>
              <a:lightRig rig="legacyHarsh3" dir="l"/>
            </a:scene3d>
            <a:sp3d extrusionH="430200" prstMaterial="legacyMatte">
              <a:extrusionClr>
                <a:srgbClr val="C0C0C0"/>
              </a:extrusionClr>
            </a:sp3d>
          </a:bodyPr>
          <a:lstStyle/>
          <a:p>
            <a:pPr algn="ctr"/>
            <a:r>
              <a:rPr lang="en-US" sz="3600" kern="10" dirty="0">
                <a:ln w="9525">
                  <a:round/>
                  <a:headEnd/>
                  <a:tailEnd/>
                </a:ln>
                <a:gradFill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a:rPr>
              <a:t>Thank You For Attending !</a:t>
            </a:r>
          </a:p>
        </p:txBody>
      </p:sp>
      <p:sp>
        <p:nvSpPr>
          <p:cNvPr id="4" name="Text Placeholder 3"/>
          <p:cNvSpPr txBox="1">
            <a:spLocks/>
          </p:cNvSpPr>
          <p:nvPr/>
        </p:nvSpPr>
        <p:spPr>
          <a:xfrm>
            <a:off x="1698140" y="2971800"/>
            <a:ext cx="8153400" cy="914400"/>
          </a:xfrm>
          <a:prstGeom prst="rect">
            <a:avLst/>
          </a:prstGeom>
          <a:effectLst>
            <a:outerShdw blurRad="50800" dist="38100" dir="2700000" algn="tl" rotWithShape="0">
              <a:prstClr val="black">
                <a:alpha val="40000"/>
              </a:prstClr>
            </a:outerShdw>
          </a:effectLst>
        </p:spPr>
        <p:txBody>
          <a:bodyPr/>
          <a:lstStyle>
            <a:lvl1pPr marL="0" indent="0" algn="ctr" defTabSz="914363" rtl="0" eaLnBrk="1" latinLnBrk="0" hangingPunct="1">
              <a:lnSpc>
                <a:spcPct val="90000"/>
              </a:lnSpc>
              <a:spcBef>
                <a:spcPct val="20000"/>
              </a:spcBef>
              <a:buSzPct val="90000"/>
              <a:buFontTx/>
              <a:buNone/>
              <a:defRPr sz="5400" kern="1200">
                <a:solidFill>
                  <a:schemeClr val="bg2"/>
                </a:soli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6600" dirty="0">
                <a:solidFill>
                  <a:schemeClr val="accent6">
                    <a:lumMod val="75000"/>
                  </a:schemeClr>
                </a:solidFill>
              </a:rPr>
              <a:t>Miguel A. Castro</a:t>
            </a:r>
          </a:p>
        </p:txBody>
      </p:sp>
      <p:pic>
        <p:nvPicPr>
          <p:cNvPr id="6" name="Picture 3" descr="F:\Presentations\Special Events\WCF Firestarter\Images\Twitt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6160" y="5123352"/>
            <a:ext cx="505087" cy="50508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txBox="1">
            <a:spLocks/>
          </p:cNvSpPr>
          <p:nvPr/>
        </p:nvSpPr>
        <p:spPr>
          <a:xfrm>
            <a:off x="3111923" y="4419600"/>
            <a:ext cx="6087193" cy="533400"/>
          </a:xfrm>
          <a:prstGeom prst="rect">
            <a:avLst/>
          </a:prstGeom>
          <a:effectLst>
            <a:outerShdw blurRad="50800" dist="38100" dir="2700000" algn="tl" rotWithShape="0">
              <a:prstClr val="black">
                <a:alpha val="40000"/>
              </a:prstClr>
            </a:outerShdw>
          </a:effectLst>
        </p:spPr>
        <p:txBody>
          <a:bodyPr/>
          <a:lstStyle>
            <a:lvl1pPr marL="0" indent="0" algn="l" defTabSz="914363" rtl="0" eaLnBrk="1" latinLnBrk="0" hangingPunct="1">
              <a:lnSpc>
                <a:spcPct val="90000"/>
              </a:lnSpc>
              <a:spcBef>
                <a:spcPct val="20000"/>
              </a:spcBef>
              <a:buSzPct val="90000"/>
              <a:buFontTx/>
              <a:buNone/>
              <a:defRPr sz="36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miguel@melvicorp.com</a:t>
            </a:r>
          </a:p>
        </p:txBody>
      </p:sp>
      <p:sp>
        <p:nvSpPr>
          <p:cNvPr id="9" name="Text Placeholder 10"/>
          <p:cNvSpPr txBox="1">
            <a:spLocks/>
          </p:cNvSpPr>
          <p:nvPr/>
        </p:nvSpPr>
        <p:spPr>
          <a:xfrm>
            <a:off x="3111922" y="5092507"/>
            <a:ext cx="4507144" cy="511969"/>
          </a:xfrm>
          <a:prstGeom prst="rect">
            <a:avLst/>
          </a:prstGeom>
          <a:effectLst>
            <a:outerShdw blurRad="50800" dist="38100" dir="2700000" algn="tl" rotWithShape="0">
              <a:prstClr val="black">
                <a:alpha val="40000"/>
              </a:prstClr>
            </a:outerShdw>
          </a:effectLst>
        </p:spPr>
        <p:txBody>
          <a:bodyPr/>
          <a:lstStyle>
            <a:lvl1pPr marL="0" indent="0" algn="l" defTabSz="914363" rtl="0" eaLnBrk="1" latinLnBrk="0" hangingPunct="1">
              <a:lnSpc>
                <a:spcPct val="90000"/>
              </a:lnSpc>
              <a:spcBef>
                <a:spcPct val="20000"/>
              </a:spcBef>
              <a:buSzPct val="90000"/>
              <a:buFontTx/>
              <a:buNone/>
              <a:defRPr sz="36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@miguelcastro67</a:t>
            </a:r>
          </a:p>
        </p:txBody>
      </p:sp>
      <p:sp>
        <p:nvSpPr>
          <p:cNvPr id="10" name="Text Placeholder 12"/>
          <p:cNvSpPr txBox="1">
            <a:spLocks/>
          </p:cNvSpPr>
          <p:nvPr/>
        </p:nvSpPr>
        <p:spPr>
          <a:xfrm>
            <a:off x="3111922" y="5731908"/>
            <a:ext cx="5240176" cy="537595"/>
          </a:xfrm>
          <a:prstGeom prst="rect">
            <a:avLst/>
          </a:prstGeom>
          <a:effectLst>
            <a:outerShdw blurRad="50800" dist="38100" dir="2700000" algn="tl" rotWithShape="0">
              <a:prstClr val="black">
                <a:alpha val="40000"/>
              </a:prstClr>
            </a:outerShdw>
          </a:effectLst>
        </p:spPr>
        <p:txBody>
          <a:bodyPr/>
          <a:lstStyle>
            <a:lvl1pPr marL="0" indent="0" algn="l" defTabSz="914363" rtl="0" eaLnBrk="1" latinLnBrk="0" hangingPunct="1">
              <a:lnSpc>
                <a:spcPct val="90000"/>
              </a:lnSpc>
              <a:spcBef>
                <a:spcPct val="20000"/>
              </a:spcBef>
              <a:buSzPct val="90000"/>
              <a:buFontTx/>
              <a:buNone/>
              <a:defRPr sz="36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www.melvicorp.com</a:t>
            </a:r>
          </a:p>
        </p:txBody>
      </p:sp>
      <p:sp>
        <p:nvSpPr>
          <p:cNvPr id="11" name="TextBox 10"/>
          <p:cNvSpPr txBox="1"/>
          <p:nvPr/>
        </p:nvSpPr>
        <p:spPr>
          <a:xfrm>
            <a:off x="6188273" y="2010168"/>
            <a:ext cx="4419600" cy="523220"/>
          </a:xfrm>
          <a:prstGeom prst="rect">
            <a:avLst/>
          </a:prstGeom>
          <a:noFill/>
        </p:spPr>
        <p:txBody>
          <a:bodyPr wrap="square" rtlCol="0">
            <a:spAutoFit/>
          </a:bodyPr>
          <a:lstStyle/>
          <a:p>
            <a:pPr algn="ctr"/>
            <a:r>
              <a:rPr lang="en-US" sz="2800" b="1" i="1" dirty="0">
                <a:solidFill>
                  <a:schemeClr val="tx2">
                    <a:lumMod val="75000"/>
                  </a:schemeClr>
                </a:solidFill>
              </a:rPr>
              <a:t>Stay in touch…</a:t>
            </a:r>
          </a:p>
        </p:txBody>
      </p:sp>
      <p:pic>
        <p:nvPicPr>
          <p:cNvPr id="1026" name="Picture 2" descr="F:\Presentations\Conferences\Tech-Ed\2011-USA\logo_gmail_transpare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0064" y="4478032"/>
            <a:ext cx="633292" cy="474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Presentations\Conferences\Tech-Ed\2011-USA\rss_transpare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6890" y="5833914"/>
            <a:ext cx="439641" cy="43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2811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Breaking a life-long habit</a:t>
            </a:r>
            <a:endParaRPr lang="en-US" dirty="0"/>
          </a:p>
        </p:txBody>
      </p:sp>
    </p:spTree>
    <p:extLst>
      <p:ext uri="{BB962C8B-B14F-4D97-AF65-F5344CB8AC3E}">
        <p14:creationId xmlns:p14="http://schemas.microsoft.com/office/powerpoint/2010/main" val="252472378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70177"/>
            <a:ext cx="11653523" cy="4830623"/>
          </a:xfrm>
        </p:spPr>
        <p:txBody>
          <a:bodyPr/>
          <a:lstStyle/>
          <a:p>
            <a:r>
              <a:rPr lang="en-US" dirty="0" smtClean="0"/>
              <a:t>One class depending on another</a:t>
            </a:r>
          </a:p>
          <a:p>
            <a:pPr lvl="1"/>
            <a:r>
              <a:rPr lang="en-US" dirty="0" smtClean="0"/>
              <a:t>Cannot exist (compile) without other class</a:t>
            </a:r>
          </a:p>
          <a:p>
            <a:r>
              <a:rPr lang="en-US" dirty="0" smtClean="0"/>
              <a:t>Limits functionality to single implementation</a:t>
            </a:r>
          </a:p>
          <a:p>
            <a:r>
              <a:rPr lang="en-US" dirty="0" smtClean="0"/>
              <a:t>If classes perform DB work, difficult to test without hitting DB</a:t>
            </a:r>
            <a:endParaRPr lang="en-US" dirty="0"/>
          </a:p>
        </p:txBody>
      </p:sp>
      <p:sp>
        <p:nvSpPr>
          <p:cNvPr id="2" name="Title 1"/>
          <p:cNvSpPr>
            <a:spLocks noGrp="1"/>
          </p:cNvSpPr>
          <p:nvPr>
            <p:ph type="title"/>
          </p:nvPr>
        </p:nvSpPr>
        <p:spPr/>
        <p:txBody>
          <a:bodyPr/>
          <a:lstStyle/>
          <a:p>
            <a:r>
              <a:rPr lang="en-US" dirty="0" smtClean="0"/>
              <a:t>Class coupling (why it’s bad)</a:t>
            </a:r>
            <a:endParaRPr lang="en-US" dirty="0"/>
          </a:p>
        </p:txBody>
      </p:sp>
    </p:spTree>
    <p:extLst>
      <p:ext uri="{BB962C8B-B14F-4D97-AF65-F5344CB8AC3E}">
        <p14:creationId xmlns:p14="http://schemas.microsoft.com/office/powerpoint/2010/main" val="304256205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70177"/>
            <a:ext cx="11653523" cy="4449623"/>
          </a:xfrm>
        </p:spPr>
        <p:txBody>
          <a:bodyPr/>
          <a:lstStyle/>
          <a:p>
            <a:r>
              <a:rPr lang="en-US" dirty="0" smtClean="0"/>
              <a:t>The secret to writing testable software:</a:t>
            </a:r>
          </a:p>
          <a:p>
            <a:pPr lvl="1"/>
            <a:r>
              <a:rPr lang="en-US" dirty="0" smtClean="0"/>
              <a:t>Stop “</a:t>
            </a:r>
            <a:r>
              <a:rPr lang="en-US" dirty="0" err="1" smtClean="0"/>
              <a:t>newing</a:t>
            </a:r>
            <a:r>
              <a:rPr lang="en-US" dirty="0" smtClean="0"/>
              <a:t>-up” objects in a class!</a:t>
            </a:r>
          </a:p>
          <a:p>
            <a:r>
              <a:rPr lang="en-US" dirty="0" smtClean="0"/>
              <a:t>Define dependencies as interfaces</a:t>
            </a:r>
          </a:p>
          <a:p>
            <a:pPr lvl="1"/>
            <a:r>
              <a:rPr lang="en-US" dirty="0" smtClean="0"/>
              <a:t>Listed as constructor </a:t>
            </a:r>
            <a:r>
              <a:rPr lang="en-US" dirty="0" err="1" smtClean="0"/>
              <a:t>args</a:t>
            </a:r>
            <a:r>
              <a:rPr lang="en-US" dirty="0" smtClean="0"/>
              <a:t> (or properties)</a:t>
            </a:r>
          </a:p>
          <a:p>
            <a:r>
              <a:rPr lang="en-US" dirty="0" smtClean="0"/>
              <a:t>Calling class can sends in instances</a:t>
            </a:r>
          </a:p>
          <a:p>
            <a:pPr lvl="1"/>
            <a:r>
              <a:rPr lang="en-US" dirty="0" smtClean="0"/>
              <a:t>Later done by a DI container automatically</a:t>
            </a:r>
          </a:p>
          <a:p>
            <a:r>
              <a:rPr lang="en-US" dirty="0" smtClean="0"/>
              <a:t>Unit tests can send in Mocks</a:t>
            </a:r>
          </a:p>
          <a:p>
            <a:pPr lvl="1"/>
            <a:r>
              <a:rPr lang="en-US" dirty="0" smtClean="0"/>
              <a:t>Or test versions</a:t>
            </a:r>
          </a:p>
        </p:txBody>
      </p:sp>
      <p:sp>
        <p:nvSpPr>
          <p:cNvPr id="2" name="Title 1"/>
          <p:cNvSpPr>
            <a:spLocks noGrp="1"/>
          </p:cNvSpPr>
          <p:nvPr>
            <p:ph type="title"/>
          </p:nvPr>
        </p:nvSpPr>
        <p:spPr/>
        <p:txBody>
          <a:bodyPr/>
          <a:lstStyle/>
          <a:p>
            <a:r>
              <a:rPr lang="en-US" dirty="0" smtClean="0"/>
              <a:t>Embrace abstractions</a:t>
            </a:r>
            <a:endParaRPr lang="en-US" dirty="0"/>
          </a:p>
        </p:txBody>
      </p:sp>
    </p:spTree>
    <p:extLst>
      <p:ext uri="{BB962C8B-B14F-4D97-AF65-F5344CB8AC3E}">
        <p14:creationId xmlns:p14="http://schemas.microsoft.com/office/powerpoint/2010/main" val="579563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err="1" smtClean="0"/>
              <a:t>Esentials</a:t>
            </a:r>
            <a:r>
              <a:rPr lang="en-US" dirty="0" smtClean="0"/>
              <a:t> (coupled, abstracted, and testing)</a:t>
            </a:r>
            <a:endParaRPr lang="en-US" dirty="0"/>
          </a:p>
        </p:txBody>
      </p:sp>
    </p:spTree>
    <p:extLst>
      <p:ext uri="{BB962C8B-B14F-4D97-AF65-F5344CB8AC3E}">
        <p14:creationId xmlns:p14="http://schemas.microsoft.com/office/powerpoint/2010/main" val="3376540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 Concepts &amp; Products</a:t>
            </a:r>
            <a:endParaRPr lang="en-US" dirty="0"/>
          </a:p>
        </p:txBody>
      </p:sp>
    </p:spTree>
    <p:extLst>
      <p:ext uri="{BB962C8B-B14F-4D97-AF65-F5344CB8AC3E}">
        <p14:creationId xmlns:p14="http://schemas.microsoft.com/office/powerpoint/2010/main" val="162658655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16197</TotalTime>
  <Words>1415</Words>
  <Application>Microsoft Office PowerPoint</Application>
  <PresentationFormat>Widescreen</PresentationFormat>
  <Paragraphs>200</Paragraphs>
  <Slides>41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Arial Black</vt:lpstr>
      <vt:lpstr>Calibri</vt:lpstr>
      <vt:lpstr>Consolas</vt:lpstr>
      <vt:lpstr>Cooper Black</vt:lpstr>
      <vt:lpstr>Segoe UI</vt:lpstr>
      <vt:lpstr>Segoe UI Light</vt:lpstr>
      <vt:lpstr>Wingdings</vt:lpstr>
      <vt:lpstr>TEE14 Speaker PPT Template</vt:lpstr>
      <vt:lpstr>PowerPoint Presentation</vt:lpstr>
      <vt:lpstr>Deep Dive Into Dependency Injection and Writing Decoupled Quality and Testable Code</vt:lpstr>
      <vt:lpstr>PowerPoint Presentation</vt:lpstr>
      <vt:lpstr>Agenda</vt:lpstr>
      <vt:lpstr>Breaking a life-long habit</vt:lpstr>
      <vt:lpstr>Class coupling (why it’s bad)</vt:lpstr>
      <vt:lpstr>Embrace abstractions</vt:lpstr>
      <vt:lpstr>Demo</vt:lpstr>
      <vt:lpstr>DI: Concepts &amp; Products</vt:lpstr>
      <vt:lpstr>What is Dependency Injection</vt:lpstr>
      <vt:lpstr>The DI Container</vt:lpstr>
      <vt:lpstr>The DI Container</vt:lpstr>
      <vt:lpstr>Available Containers</vt:lpstr>
      <vt:lpstr>demo 1</vt:lpstr>
      <vt:lpstr>Other DI Techniques</vt:lpstr>
      <vt:lpstr>On-Demand Instances</vt:lpstr>
      <vt:lpstr>Service Locator</vt:lpstr>
      <vt:lpstr>demo 2</vt:lpstr>
      <vt:lpstr>Instance Lifetime</vt:lpstr>
      <vt:lpstr>Disposable Components</vt:lpstr>
      <vt:lpstr>Disposable Components</vt:lpstr>
      <vt:lpstr>demo 3</vt:lpstr>
      <vt:lpstr>Advanced Registration Feature</vt:lpstr>
      <vt:lpstr>demo 4 &amp; 5</vt:lpstr>
      <vt:lpstr>One-to-Many Registrations</vt:lpstr>
      <vt:lpstr>demo 6</vt:lpstr>
      <vt:lpstr>Deterministic Constructor Injection</vt:lpstr>
      <vt:lpstr>demo 7</vt:lpstr>
      <vt:lpstr>DI Usage Scenarios</vt:lpstr>
      <vt:lpstr>DI in WPF / Silverlight / WinRT</vt:lpstr>
      <vt:lpstr>DI in ASP.NET MVC &amp; Web API</vt:lpstr>
      <vt:lpstr>DI in ASP.NET WebForms</vt:lpstr>
      <vt:lpstr>DI in WCF</vt:lpstr>
      <vt:lpstr>demo</vt:lpstr>
      <vt:lpstr>Conclusion</vt:lpstr>
      <vt:lpstr>Conclusion</vt:lpstr>
      <vt:lpstr>References</vt:lpstr>
      <vt:lpstr>Resources</vt:lpstr>
      <vt:lpstr>Please Complete An Evaluation Form Your input is important!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dc:creator>
  <cp:lastModifiedBy>Sylvia Tedjo</cp:lastModifiedBy>
  <cp:revision>231</cp:revision>
  <dcterms:created xsi:type="dcterms:W3CDTF">2012-02-09T03:54:42Z</dcterms:created>
  <dcterms:modified xsi:type="dcterms:W3CDTF">2014-10-30T16:48:45Z</dcterms:modified>
</cp:coreProperties>
</file>